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Arim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lear Sans Bold" panose="020B0604020202020204" charset="0"/>
      <p:regular r:id="rId34"/>
      <p:italic r:id="rId35"/>
    </p:embeddedFont>
    <p:embeddedFont>
      <p:font typeface="Gidole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824" t="29063" b="25623"/>
          <a:stretch>
            <a:fillRect/>
          </a:stretch>
        </p:blipFill>
        <p:spPr>
          <a:xfrm>
            <a:off x="934002" y="822270"/>
            <a:ext cx="16419996" cy="869534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711536" y="5360753"/>
            <a:ext cx="8642462" cy="4130421"/>
            <a:chOff x="0" y="0"/>
            <a:chExt cx="11523283" cy="550722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523283" cy="5507229"/>
            </a:xfrm>
            <a:prstGeom prst="rect">
              <a:avLst/>
            </a:prstGeom>
            <a:solidFill>
              <a:srgbClr val="F2F0F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15839" y="584761"/>
              <a:ext cx="9103412" cy="57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5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15839" y="1401588"/>
              <a:ext cx="9891605" cy="2817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45"/>
                </a:lnSpc>
              </a:pPr>
              <a:r>
                <a:rPr lang="en-US" sz="7945" b="0" i="0" spc="-79">
                  <a:solidFill>
                    <a:srgbClr val="3A6972"/>
                  </a:solidFill>
                  <a:latin typeface="Clear Sans Bold"/>
                </a:rPr>
                <a:t>NGO W BIESZCZADACH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16920" y="4374382"/>
              <a:ext cx="9102331" cy="509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18"/>
                </a:lnSpc>
              </a:pPr>
              <a:r>
                <a:rPr lang="en-US" sz="2322" b="0" i="0" spc="232">
                  <a:solidFill>
                    <a:srgbClr val="F18B6C"/>
                  </a:solidFill>
                  <a:latin typeface="Gidole"/>
                </a:rPr>
                <a:t>2018 ROK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847850" y="1028700"/>
            <a:ext cx="9406279" cy="7780036"/>
          </a:xfrm>
          <a:prstGeom prst="rect">
            <a:avLst/>
          </a:prstGeom>
          <a:solidFill>
            <a:srgbClr val="3A6972"/>
          </a:solidFill>
        </p:spPr>
      </p:sp>
      <p:grpSp>
        <p:nvGrpSpPr>
          <p:cNvPr id="3" name="Group 3"/>
          <p:cNvGrpSpPr/>
          <p:nvPr/>
        </p:nvGrpSpPr>
        <p:grpSpPr>
          <a:xfrm>
            <a:off x="9063345" y="818000"/>
            <a:ext cx="8142426" cy="8283268"/>
            <a:chOff x="0" y="-47625"/>
            <a:chExt cx="10856567" cy="11044356"/>
          </a:xfrm>
        </p:grpSpPr>
        <p:sp>
          <p:nvSpPr>
            <p:cNvPr id="4" name="TextBox 4"/>
            <p:cNvSpPr txBox="1"/>
            <p:nvPr/>
          </p:nvSpPr>
          <p:spPr>
            <a:xfrm>
              <a:off x="401223" y="10581013"/>
              <a:ext cx="2483144" cy="377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dirty="0">
                  <a:solidFill>
                    <a:srgbClr val="3A6972"/>
                  </a:solidFill>
                  <a:latin typeface="Arimo"/>
                </a:rPr>
                <a:t>pow. </a:t>
              </a:r>
              <a:r>
                <a:rPr lang="en-US" dirty="0" err="1">
                  <a:solidFill>
                    <a:srgbClr val="3A6972"/>
                  </a:solidFill>
                  <a:latin typeface="Arimo"/>
                </a:rPr>
                <a:t>bieszczad</a:t>
              </a:r>
              <a:r>
                <a:rPr lang="pl-PL" dirty="0">
                  <a:solidFill>
                    <a:srgbClr val="3A6972"/>
                  </a:solidFill>
                  <a:latin typeface="Arimo"/>
                </a:rPr>
                <a:t>z</a:t>
              </a:r>
              <a:r>
                <a:rPr lang="en-US" dirty="0" err="1">
                  <a:solidFill>
                    <a:srgbClr val="3A6972"/>
                  </a:solidFill>
                  <a:latin typeface="Arimo"/>
                </a:rPr>
                <a:t>ki</a:t>
              </a:r>
              <a:endParaRPr lang="en-US" dirty="0">
                <a:solidFill>
                  <a:srgbClr val="3A6972"/>
                </a:solidFill>
                <a:latin typeface="Arimo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078870" y="10572378"/>
              <a:ext cx="2483144" cy="416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dirty="0">
                  <a:solidFill>
                    <a:srgbClr val="3A6972"/>
                  </a:solidFill>
                  <a:latin typeface="Arimo"/>
                </a:rPr>
                <a:t>pow. </a:t>
              </a:r>
              <a:r>
                <a:rPr lang="en-US" sz="2000" dirty="0" err="1">
                  <a:solidFill>
                    <a:srgbClr val="3A6972"/>
                  </a:solidFill>
                  <a:latin typeface="Arimo"/>
                </a:rPr>
                <a:t>leski</a:t>
              </a:r>
              <a:endParaRPr lang="en-US" dirty="0">
                <a:solidFill>
                  <a:srgbClr val="3A6972"/>
                </a:solidFill>
                <a:latin typeface="Arim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716022" y="10618850"/>
              <a:ext cx="2483144" cy="377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dirty="0">
                  <a:solidFill>
                    <a:srgbClr val="3A6972"/>
                  </a:solidFill>
                  <a:latin typeface="Arimo"/>
                </a:rPr>
                <a:t>pow. </a:t>
              </a:r>
              <a:r>
                <a:rPr lang="en-US" dirty="0" err="1">
                  <a:solidFill>
                    <a:srgbClr val="3A6972"/>
                  </a:solidFill>
                  <a:latin typeface="Arimo"/>
                </a:rPr>
                <a:t>sanocki</a:t>
              </a:r>
              <a:endParaRPr lang="en-US" dirty="0">
                <a:solidFill>
                  <a:srgbClr val="3A6972"/>
                </a:solidFill>
                <a:latin typeface="Arimo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373423" y="10618850"/>
              <a:ext cx="2483144" cy="377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dirty="0">
                  <a:solidFill>
                    <a:srgbClr val="3A6972"/>
                  </a:solidFill>
                  <a:latin typeface="Arimo"/>
                </a:rPr>
                <a:t>pow. </a:t>
              </a:r>
              <a:r>
                <a:rPr lang="en-US" dirty="0" err="1">
                  <a:solidFill>
                    <a:srgbClr val="3A6972"/>
                  </a:solidFill>
                  <a:latin typeface="Arimo"/>
                </a:rPr>
                <a:t>przemyski</a:t>
              </a:r>
              <a:endParaRPr lang="en-US" dirty="0">
                <a:solidFill>
                  <a:srgbClr val="3A6972"/>
                </a:solidFill>
                <a:latin typeface="Arimo"/>
              </a:endParaRP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01222" y="173293"/>
              <a:ext cx="10455345" cy="10455345"/>
              <a:chOff x="0" y="0"/>
              <a:chExt cx="9194800" cy="9194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9194800" cy="9207500"/>
              </a:xfrm>
              <a:custGeom>
                <a:avLst/>
                <a:gdLst/>
                <a:ahLst/>
                <a:cxnLst/>
                <a:rect l="l" t="t" r="r" b="b"/>
                <a:pathLst>
                  <a:path w="9194800" h="9207500">
                    <a:moveTo>
                      <a:pt x="0" y="0"/>
                    </a:moveTo>
                    <a:lnTo>
                      <a:pt x="9194800" y="0"/>
                    </a:lnTo>
                    <a:lnTo>
                      <a:pt x="9194800" y="12700"/>
                    </a:lnTo>
                    <a:lnTo>
                      <a:pt x="0" y="12700"/>
                    </a:lnTo>
                    <a:close/>
                    <a:moveTo>
                      <a:pt x="0" y="3064933"/>
                    </a:moveTo>
                    <a:lnTo>
                      <a:pt x="9194800" y="3064933"/>
                    </a:lnTo>
                    <a:lnTo>
                      <a:pt x="9194800" y="3077633"/>
                    </a:lnTo>
                    <a:lnTo>
                      <a:pt x="0" y="3077633"/>
                    </a:lnTo>
                    <a:close/>
                    <a:moveTo>
                      <a:pt x="0" y="6129867"/>
                    </a:moveTo>
                    <a:lnTo>
                      <a:pt x="9194800" y="6129867"/>
                    </a:lnTo>
                    <a:lnTo>
                      <a:pt x="9194800" y="6142567"/>
                    </a:lnTo>
                    <a:lnTo>
                      <a:pt x="0" y="6142567"/>
                    </a:lnTo>
                    <a:close/>
                    <a:moveTo>
                      <a:pt x="0" y="9194800"/>
                    </a:moveTo>
                    <a:lnTo>
                      <a:pt x="9194800" y="9194800"/>
                    </a:lnTo>
                    <a:lnTo>
                      <a:pt x="9194800" y="9207500"/>
                    </a:lnTo>
                    <a:lnTo>
                      <a:pt x="0" y="92075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0" y="-47625"/>
              <a:ext cx="401222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15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437490"/>
              <a:ext cx="401222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10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0537" y="6922605"/>
              <a:ext cx="240685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5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0537" y="10407720"/>
              <a:ext cx="240685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401222" y="173293"/>
              <a:ext cx="10455345" cy="10455345"/>
              <a:chOff x="0" y="0"/>
              <a:chExt cx="9194800" cy="9194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1219623"/>
                <a:ext cx="2183765" cy="7975177"/>
              </a:xfrm>
              <a:custGeom>
                <a:avLst/>
                <a:gdLst/>
                <a:ahLst/>
                <a:cxnLst/>
                <a:rect l="l" t="t" r="r" b="b"/>
                <a:pathLst>
                  <a:path w="2183765" h="7975177">
                    <a:moveTo>
                      <a:pt x="0" y="7975177"/>
                    </a:moveTo>
                    <a:lnTo>
                      <a:pt x="0" y="174702"/>
                    </a:lnTo>
                    <a:cubicBezTo>
                      <a:pt x="0" y="128368"/>
                      <a:pt x="18406" y="83932"/>
                      <a:pt x="51169" y="51169"/>
                    </a:cubicBezTo>
                    <a:cubicBezTo>
                      <a:pt x="83932" y="18406"/>
                      <a:pt x="128368" y="0"/>
                      <a:pt x="174701" y="0"/>
                    </a:cubicBezTo>
                    <a:lnTo>
                      <a:pt x="2009064" y="0"/>
                    </a:lnTo>
                    <a:cubicBezTo>
                      <a:pt x="2055397" y="0"/>
                      <a:pt x="2099833" y="18406"/>
                      <a:pt x="2132596" y="51169"/>
                    </a:cubicBezTo>
                    <a:cubicBezTo>
                      <a:pt x="2165359" y="83932"/>
                      <a:pt x="2183765" y="128368"/>
                      <a:pt x="2183765" y="174702"/>
                    </a:cubicBezTo>
                    <a:lnTo>
                      <a:pt x="2183765" y="7975177"/>
                    </a:lnTo>
                    <a:close/>
                  </a:path>
                </a:pathLst>
              </a:custGeom>
              <a:solidFill>
                <a:srgbClr val="3A6972"/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2337012" y="6736504"/>
                <a:ext cx="2183765" cy="2458296"/>
              </a:xfrm>
              <a:custGeom>
                <a:avLst/>
                <a:gdLst/>
                <a:ahLst/>
                <a:cxnLst/>
                <a:rect l="l" t="t" r="r" b="b"/>
                <a:pathLst>
                  <a:path w="2183765" h="2458296">
                    <a:moveTo>
                      <a:pt x="0" y="2458296"/>
                    </a:moveTo>
                    <a:lnTo>
                      <a:pt x="0" y="174701"/>
                    </a:lnTo>
                    <a:cubicBezTo>
                      <a:pt x="0" y="78216"/>
                      <a:pt x="78216" y="0"/>
                      <a:pt x="174701" y="0"/>
                    </a:cubicBezTo>
                    <a:lnTo>
                      <a:pt x="2009063" y="0"/>
                    </a:lnTo>
                    <a:cubicBezTo>
                      <a:pt x="2105548" y="0"/>
                      <a:pt x="2183765" y="78216"/>
                      <a:pt x="2183765" y="174701"/>
                    </a:cubicBezTo>
                    <a:lnTo>
                      <a:pt x="2183765" y="2458296"/>
                    </a:lnTo>
                    <a:close/>
                  </a:path>
                </a:pathLst>
              </a:custGeom>
              <a:solidFill>
                <a:srgbClr val="3A697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4674023" y="6736504"/>
                <a:ext cx="2183765" cy="2458296"/>
              </a:xfrm>
              <a:custGeom>
                <a:avLst/>
                <a:gdLst/>
                <a:ahLst/>
                <a:cxnLst/>
                <a:rect l="l" t="t" r="r" b="b"/>
                <a:pathLst>
                  <a:path w="2183765" h="2458296">
                    <a:moveTo>
                      <a:pt x="0" y="2458296"/>
                    </a:moveTo>
                    <a:lnTo>
                      <a:pt x="0" y="174701"/>
                    </a:lnTo>
                    <a:cubicBezTo>
                      <a:pt x="0" y="78216"/>
                      <a:pt x="78217" y="0"/>
                      <a:pt x="174702" y="0"/>
                    </a:cubicBezTo>
                    <a:lnTo>
                      <a:pt x="2009064" y="0"/>
                    </a:lnTo>
                    <a:cubicBezTo>
                      <a:pt x="2105549" y="0"/>
                      <a:pt x="2183765" y="78216"/>
                      <a:pt x="2183765" y="174701"/>
                    </a:cubicBezTo>
                    <a:lnTo>
                      <a:pt x="2183765" y="2458296"/>
                    </a:lnTo>
                    <a:close/>
                  </a:path>
                </a:pathLst>
              </a:custGeom>
              <a:solidFill>
                <a:srgbClr val="3A6972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3A6972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1028700" y="2264453"/>
            <a:ext cx="6527967" cy="4409101"/>
            <a:chOff x="0" y="0"/>
            <a:chExt cx="8703956" cy="5878801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9050"/>
              <a:ext cx="8344822" cy="4695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20"/>
                </a:lnSpc>
              </a:pPr>
              <a:r>
                <a:rPr lang="en-US" sz="4800" b="0" i="0">
                  <a:solidFill>
                    <a:srgbClr val="F2F0F0"/>
                  </a:solidFill>
                  <a:latin typeface="Clear Sans Bold"/>
                </a:rPr>
                <a:t>LICZBA UTWORZONYCH/ WSPARTYCH PRZEDSIĘBIORSTW SPOŁECZNYCH (PS)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622" y="5168871"/>
              <a:ext cx="8690334" cy="709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</a:pPr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13622" y="4955178"/>
              <a:ext cx="8331200" cy="101600"/>
            </a:xfrm>
            <a:prstGeom prst="rect">
              <a:avLst/>
            </a:prstGeom>
            <a:solidFill>
              <a:srgbClr val="F2F0F0"/>
            </a:solidFill>
          </p:spPr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26922B1-331C-4AB0-9C56-D26FF22D5004}"/>
              </a:ext>
            </a:extLst>
          </p:cNvPr>
          <p:cNvSpPr txBox="1"/>
          <p:nvPr/>
        </p:nvSpPr>
        <p:spPr>
          <a:xfrm>
            <a:off x="9948795" y="230235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13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DD621E9-D433-495B-AE92-1F7520117CF9}"/>
              </a:ext>
            </a:extLst>
          </p:cNvPr>
          <p:cNvSpPr txBox="1"/>
          <p:nvPr/>
        </p:nvSpPr>
        <p:spPr>
          <a:xfrm>
            <a:off x="11889453" y="70485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5400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EC5BDE2B-3D85-4C57-9835-D1724C85FFB5}"/>
              </a:ext>
            </a:extLst>
          </p:cNvPr>
          <p:cNvSpPr txBox="1"/>
          <p:nvPr/>
        </p:nvSpPr>
        <p:spPr>
          <a:xfrm>
            <a:off x="12040631" y="69239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4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4EE4EB3-B840-4B76-AB90-015360179B92}"/>
              </a:ext>
            </a:extLst>
          </p:cNvPr>
          <p:cNvSpPr txBox="1"/>
          <p:nvPr/>
        </p:nvSpPr>
        <p:spPr>
          <a:xfrm>
            <a:off x="14069720" y="696293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847850" y="1028700"/>
            <a:ext cx="9406279" cy="7780036"/>
          </a:xfrm>
          <a:prstGeom prst="rect">
            <a:avLst/>
          </a:prstGeom>
          <a:solidFill>
            <a:srgbClr val="3A6972"/>
          </a:solidFill>
        </p:spPr>
      </p:sp>
      <p:grpSp>
        <p:nvGrpSpPr>
          <p:cNvPr id="3" name="Group 3"/>
          <p:cNvGrpSpPr/>
          <p:nvPr/>
        </p:nvGrpSpPr>
        <p:grpSpPr>
          <a:xfrm>
            <a:off x="9063345" y="853719"/>
            <a:ext cx="8142425" cy="8231418"/>
            <a:chOff x="0" y="0"/>
            <a:chExt cx="10856566" cy="10975224"/>
          </a:xfrm>
        </p:grpSpPr>
        <p:sp>
          <p:nvSpPr>
            <p:cNvPr id="4" name="TextBox 4"/>
            <p:cNvSpPr txBox="1"/>
            <p:nvPr/>
          </p:nvSpPr>
          <p:spPr>
            <a:xfrm>
              <a:off x="401222" y="10581013"/>
              <a:ext cx="2483144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pow. bieszczadki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058622" y="10581013"/>
              <a:ext cx="2483144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pow. leski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716022" y="10581013"/>
              <a:ext cx="2483144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pow. sanocki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373422" y="10581013"/>
              <a:ext cx="2483144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pow. przemyski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01222" y="173293"/>
              <a:ext cx="10455345" cy="10455345"/>
              <a:chOff x="0" y="0"/>
              <a:chExt cx="9194800" cy="9194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9194800" cy="9207500"/>
              </a:xfrm>
              <a:custGeom>
                <a:avLst/>
                <a:gdLst/>
                <a:ahLst/>
                <a:cxnLst/>
                <a:rect l="l" t="t" r="r" b="b"/>
                <a:pathLst>
                  <a:path w="9194800" h="9207500">
                    <a:moveTo>
                      <a:pt x="0" y="0"/>
                    </a:moveTo>
                    <a:lnTo>
                      <a:pt x="9194800" y="0"/>
                    </a:lnTo>
                    <a:lnTo>
                      <a:pt x="9194800" y="12700"/>
                    </a:lnTo>
                    <a:lnTo>
                      <a:pt x="0" y="12700"/>
                    </a:lnTo>
                    <a:close/>
                    <a:moveTo>
                      <a:pt x="0" y="3064933"/>
                    </a:moveTo>
                    <a:lnTo>
                      <a:pt x="9194800" y="3064933"/>
                    </a:lnTo>
                    <a:lnTo>
                      <a:pt x="9194800" y="3077633"/>
                    </a:lnTo>
                    <a:lnTo>
                      <a:pt x="0" y="3077633"/>
                    </a:lnTo>
                    <a:close/>
                    <a:moveTo>
                      <a:pt x="0" y="6129867"/>
                    </a:moveTo>
                    <a:lnTo>
                      <a:pt x="9194800" y="6129867"/>
                    </a:lnTo>
                    <a:lnTo>
                      <a:pt x="9194800" y="6142567"/>
                    </a:lnTo>
                    <a:lnTo>
                      <a:pt x="0" y="6142567"/>
                    </a:lnTo>
                    <a:close/>
                    <a:moveTo>
                      <a:pt x="0" y="9194800"/>
                    </a:moveTo>
                    <a:lnTo>
                      <a:pt x="9194800" y="9194800"/>
                    </a:lnTo>
                    <a:lnTo>
                      <a:pt x="9194800" y="9207500"/>
                    </a:lnTo>
                    <a:lnTo>
                      <a:pt x="0" y="92075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0" y="-47625"/>
              <a:ext cx="401222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75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437490"/>
              <a:ext cx="401222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50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922605"/>
              <a:ext cx="401222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25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0537" y="10407720"/>
              <a:ext cx="240685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401222" y="173293"/>
              <a:ext cx="10455345" cy="10455345"/>
              <a:chOff x="0" y="0"/>
              <a:chExt cx="9194800" cy="9194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1710013"/>
                <a:ext cx="2183765" cy="7484787"/>
              </a:xfrm>
              <a:custGeom>
                <a:avLst/>
                <a:gdLst/>
                <a:ahLst/>
                <a:cxnLst/>
                <a:rect l="l" t="t" r="r" b="b"/>
                <a:pathLst>
                  <a:path w="2183765" h="7484787">
                    <a:moveTo>
                      <a:pt x="0" y="7484787"/>
                    </a:moveTo>
                    <a:lnTo>
                      <a:pt x="0" y="174701"/>
                    </a:lnTo>
                    <a:cubicBezTo>
                      <a:pt x="0" y="78216"/>
                      <a:pt x="78216" y="0"/>
                      <a:pt x="174701" y="0"/>
                    </a:cubicBezTo>
                    <a:lnTo>
                      <a:pt x="2009064" y="0"/>
                    </a:lnTo>
                    <a:cubicBezTo>
                      <a:pt x="2105549" y="0"/>
                      <a:pt x="2183765" y="78216"/>
                      <a:pt x="2183765" y="174701"/>
                    </a:cubicBezTo>
                    <a:lnTo>
                      <a:pt x="2183765" y="7484787"/>
                    </a:lnTo>
                    <a:close/>
                  </a:path>
                </a:pathLst>
              </a:custGeom>
              <a:solidFill>
                <a:srgbClr val="3A6972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2337012" y="6736504"/>
                <a:ext cx="2183765" cy="2458296"/>
              </a:xfrm>
              <a:custGeom>
                <a:avLst/>
                <a:gdLst/>
                <a:ahLst/>
                <a:cxnLst/>
                <a:rect l="l" t="t" r="r" b="b"/>
                <a:pathLst>
                  <a:path w="2183765" h="2458296">
                    <a:moveTo>
                      <a:pt x="0" y="2458296"/>
                    </a:moveTo>
                    <a:lnTo>
                      <a:pt x="0" y="174701"/>
                    </a:lnTo>
                    <a:cubicBezTo>
                      <a:pt x="0" y="78216"/>
                      <a:pt x="78216" y="0"/>
                      <a:pt x="174701" y="0"/>
                    </a:cubicBezTo>
                    <a:lnTo>
                      <a:pt x="2009063" y="0"/>
                    </a:lnTo>
                    <a:cubicBezTo>
                      <a:pt x="2105548" y="0"/>
                      <a:pt x="2183765" y="78216"/>
                      <a:pt x="2183765" y="174701"/>
                    </a:cubicBezTo>
                    <a:lnTo>
                      <a:pt x="2183765" y="2458296"/>
                    </a:lnTo>
                    <a:close/>
                  </a:path>
                </a:pathLst>
              </a:custGeom>
              <a:solidFill>
                <a:srgbClr val="3A697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4674023" y="6736504"/>
                <a:ext cx="2183765" cy="2458296"/>
              </a:xfrm>
              <a:custGeom>
                <a:avLst/>
                <a:gdLst/>
                <a:ahLst/>
                <a:cxnLst/>
                <a:rect l="l" t="t" r="r" b="b"/>
                <a:pathLst>
                  <a:path w="2183765" h="2458296">
                    <a:moveTo>
                      <a:pt x="0" y="2458296"/>
                    </a:moveTo>
                    <a:lnTo>
                      <a:pt x="0" y="174701"/>
                    </a:lnTo>
                    <a:cubicBezTo>
                      <a:pt x="0" y="78216"/>
                      <a:pt x="78217" y="0"/>
                      <a:pt x="174702" y="0"/>
                    </a:cubicBezTo>
                    <a:lnTo>
                      <a:pt x="2009064" y="0"/>
                    </a:lnTo>
                    <a:cubicBezTo>
                      <a:pt x="2105549" y="0"/>
                      <a:pt x="2183765" y="78216"/>
                      <a:pt x="2183765" y="174701"/>
                    </a:cubicBezTo>
                    <a:lnTo>
                      <a:pt x="2183765" y="2458296"/>
                    </a:lnTo>
                    <a:close/>
                  </a:path>
                </a:pathLst>
              </a:custGeom>
              <a:solidFill>
                <a:srgbClr val="3A6972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3A6972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1028700" y="2965493"/>
            <a:ext cx="6527967" cy="3007021"/>
            <a:chOff x="0" y="0"/>
            <a:chExt cx="8703956" cy="4009361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9050"/>
              <a:ext cx="8344822" cy="282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20"/>
                </a:lnSpc>
              </a:pPr>
              <a:r>
                <a:rPr lang="en-US" sz="4800" b="0" i="0">
                  <a:solidFill>
                    <a:srgbClr val="F2F0F0"/>
                  </a:solidFill>
                  <a:latin typeface="Clear Sans Bold"/>
                </a:rPr>
                <a:t>LICZBA UTWORZONYCH MIEJSC PRACY (PS)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622" y="3299431"/>
              <a:ext cx="8690334" cy="709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</a:pPr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13622" y="3085738"/>
              <a:ext cx="8331200" cy="101600"/>
            </a:xfrm>
            <a:prstGeom prst="rect">
              <a:avLst/>
            </a:prstGeom>
            <a:solidFill>
              <a:srgbClr val="F2F0F0"/>
            </a:solidFill>
          </p:spPr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468864F-21B0-4A41-9272-D814248FA759}"/>
              </a:ext>
            </a:extLst>
          </p:cNvPr>
          <p:cNvSpPr txBox="1"/>
          <p:nvPr/>
        </p:nvSpPr>
        <p:spPr>
          <a:xfrm>
            <a:off x="9950895" y="2979781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0" dirty="0"/>
              <a:t>61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95A29C2-4055-4B53-AA6A-4B4FCAC933C9}"/>
              </a:ext>
            </a:extLst>
          </p:cNvPr>
          <p:cNvSpPr txBox="1"/>
          <p:nvPr/>
        </p:nvSpPr>
        <p:spPr>
          <a:xfrm>
            <a:off x="13858125" y="6925573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0" dirty="0"/>
              <a:t>20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7A3B619-B054-48FC-B2B8-7DCF2BC1577C}"/>
              </a:ext>
            </a:extLst>
          </p:cNvPr>
          <p:cNvSpPr txBox="1"/>
          <p:nvPr/>
        </p:nvSpPr>
        <p:spPr>
          <a:xfrm>
            <a:off x="11837846" y="6915182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0" dirty="0"/>
              <a:t>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847850" y="1028700"/>
            <a:ext cx="9406279" cy="7780036"/>
          </a:xfrm>
          <a:prstGeom prst="rect">
            <a:avLst/>
          </a:prstGeom>
          <a:solidFill>
            <a:srgbClr val="3A6972"/>
          </a:solidFill>
        </p:spPr>
      </p:sp>
      <p:grpSp>
        <p:nvGrpSpPr>
          <p:cNvPr id="3" name="Group 3"/>
          <p:cNvGrpSpPr/>
          <p:nvPr/>
        </p:nvGrpSpPr>
        <p:grpSpPr>
          <a:xfrm>
            <a:off x="8714412" y="853719"/>
            <a:ext cx="8491357" cy="8231418"/>
            <a:chOff x="0" y="0"/>
            <a:chExt cx="11321810" cy="10975224"/>
          </a:xfrm>
        </p:grpSpPr>
        <p:sp>
          <p:nvSpPr>
            <p:cNvPr id="4" name="TextBox 4"/>
            <p:cNvSpPr txBox="1"/>
            <p:nvPr/>
          </p:nvSpPr>
          <p:spPr>
            <a:xfrm>
              <a:off x="866465" y="10581013"/>
              <a:ext cx="2483144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pow. bieszczadki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23865" y="10581013"/>
              <a:ext cx="2483144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pow. leski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181265" y="10581013"/>
              <a:ext cx="2483144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pow. sanocki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838665" y="10581013"/>
              <a:ext cx="2483144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pow. przemyski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866465" y="173293"/>
              <a:ext cx="10455345" cy="10455345"/>
              <a:chOff x="0" y="0"/>
              <a:chExt cx="9194800" cy="9194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9194800" cy="9207500"/>
              </a:xfrm>
              <a:custGeom>
                <a:avLst/>
                <a:gdLst/>
                <a:ahLst/>
                <a:cxnLst/>
                <a:rect l="l" t="t" r="r" b="b"/>
                <a:pathLst>
                  <a:path w="9194800" h="9207500">
                    <a:moveTo>
                      <a:pt x="0" y="0"/>
                    </a:moveTo>
                    <a:lnTo>
                      <a:pt x="9194800" y="0"/>
                    </a:lnTo>
                    <a:lnTo>
                      <a:pt x="9194800" y="12700"/>
                    </a:lnTo>
                    <a:lnTo>
                      <a:pt x="0" y="12700"/>
                    </a:lnTo>
                    <a:close/>
                    <a:moveTo>
                      <a:pt x="0" y="3064933"/>
                    </a:moveTo>
                    <a:lnTo>
                      <a:pt x="9194800" y="3064933"/>
                    </a:lnTo>
                    <a:lnTo>
                      <a:pt x="9194800" y="3077633"/>
                    </a:lnTo>
                    <a:lnTo>
                      <a:pt x="0" y="3077633"/>
                    </a:lnTo>
                    <a:close/>
                    <a:moveTo>
                      <a:pt x="0" y="6129867"/>
                    </a:moveTo>
                    <a:lnTo>
                      <a:pt x="9194800" y="6129867"/>
                    </a:lnTo>
                    <a:lnTo>
                      <a:pt x="9194800" y="6142567"/>
                    </a:lnTo>
                    <a:lnTo>
                      <a:pt x="0" y="6142567"/>
                    </a:lnTo>
                    <a:close/>
                    <a:moveTo>
                      <a:pt x="0" y="9194800"/>
                    </a:moveTo>
                    <a:lnTo>
                      <a:pt x="9194800" y="9194800"/>
                    </a:lnTo>
                    <a:lnTo>
                      <a:pt x="9194800" y="9207500"/>
                    </a:lnTo>
                    <a:lnTo>
                      <a:pt x="0" y="92075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0" y="-47625"/>
              <a:ext cx="866465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3 mln 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437490"/>
              <a:ext cx="866465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2 mln 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922605"/>
              <a:ext cx="866465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1 mln 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407720"/>
              <a:ext cx="866465" cy="39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7"/>
                </a:lnSpc>
              </a:pPr>
              <a:r>
                <a:rPr lang="en-US" sz="1705">
                  <a:solidFill>
                    <a:srgbClr val="3A6972"/>
                  </a:solidFill>
                  <a:latin typeface="Arimo"/>
                </a:rPr>
                <a:t>0 mln  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866465" y="173293"/>
              <a:ext cx="10455345" cy="10455345"/>
              <a:chOff x="0" y="0"/>
              <a:chExt cx="9194800" cy="9194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6350"/>
                <a:ext cx="2183765" cy="9201150"/>
              </a:xfrm>
              <a:custGeom>
                <a:avLst/>
                <a:gdLst/>
                <a:ahLst/>
                <a:cxnLst/>
                <a:rect l="l" t="t" r="r" b="b"/>
                <a:pathLst>
                  <a:path w="2183765" h="9201150">
                    <a:moveTo>
                      <a:pt x="0" y="9201150"/>
                    </a:moveTo>
                    <a:lnTo>
                      <a:pt x="0" y="174701"/>
                    </a:lnTo>
                    <a:cubicBezTo>
                      <a:pt x="0" y="128368"/>
                      <a:pt x="18406" y="83932"/>
                      <a:pt x="51169" y="51169"/>
                    </a:cubicBezTo>
                    <a:cubicBezTo>
                      <a:pt x="83932" y="18406"/>
                      <a:pt x="128368" y="0"/>
                      <a:pt x="174701" y="0"/>
                    </a:cubicBezTo>
                    <a:lnTo>
                      <a:pt x="2009064" y="0"/>
                    </a:lnTo>
                    <a:cubicBezTo>
                      <a:pt x="2105549" y="0"/>
                      <a:pt x="2183765" y="78216"/>
                      <a:pt x="2183765" y="174701"/>
                    </a:cubicBezTo>
                    <a:lnTo>
                      <a:pt x="2183765" y="9201150"/>
                    </a:lnTo>
                    <a:close/>
                  </a:path>
                </a:pathLst>
              </a:custGeom>
              <a:solidFill>
                <a:srgbClr val="3A6972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2337012" y="6123517"/>
                <a:ext cx="2183765" cy="3071283"/>
              </a:xfrm>
              <a:custGeom>
                <a:avLst/>
                <a:gdLst/>
                <a:ahLst/>
                <a:cxnLst/>
                <a:rect l="l" t="t" r="r" b="b"/>
                <a:pathLst>
                  <a:path w="2183765" h="3071283">
                    <a:moveTo>
                      <a:pt x="0" y="3071283"/>
                    </a:moveTo>
                    <a:lnTo>
                      <a:pt x="0" y="174701"/>
                    </a:lnTo>
                    <a:cubicBezTo>
                      <a:pt x="0" y="128367"/>
                      <a:pt x="18405" y="83931"/>
                      <a:pt x="51168" y="51169"/>
                    </a:cubicBezTo>
                    <a:cubicBezTo>
                      <a:pt x="83931" y="18405"/>
                      <a:pt x="128367" y="0"/>
                      <a:pt x="174701" y="0"/>
                    </a:cubicBezTo>
                    <a:lnTo>
                      <a:pt x="2009063" y="0"/>
                    </a:lnTo>
                    <a:cubicBezTo>
                      <a:pt x="2055397" y="0"/>
                      <a:pt x="2099833" y="18405"/>
                      <a:pt x="2132596" y="51169"/>
                    </a:cubicBezTo>
                    <a:cubicBezTo>
                      <a:pt x="2165359" y="83931"/>
                      <a:pt x="2183765" y="128367"/>
                      <a:pt x="2183765" y="174701"/>
                    </a:cubicBezTo>
                    <a:lnTo>
                      <a:pt x="2183765" y="3071283"/>
                    </a:lnTo>
                    <a:close/>
                  </a:path>
                </a:pathLst>
              </a:custGeom>
              <a:solidFill>
                <a:srgbClr val="3A697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4674023" y="6123517"/>
                <a:ext cx="2183765" cy="3071283"/>
              </a:xfrm>
              <a:custGeom>
                <a:avLst/>
                <a:gdLst/>
                <a:ahLst/>
                <a:cxnLst/>
                <a:rect l="l" t="t" r="r" b="b"/>
                <a:pathLst>
                  <a:path w="2183765" h="3071283">
                    <a:moveTo>
                      <a:pt x="0" y="3071283"/>
                    </a:moveTo>
                    <a:lnTo>
                      <a:pt x="0" y="174701"/>
                    </a:lnTo>
                    <a:cubicBezTo>
                      <a:pt x="0" y="128367"/>
                      <a:pt x="18406" y="83931"/>
                      <a:pt x="51169" y="51169"/>
                    </a:cubicBezTo>
                    <a:cubicBezTo>
                      <a:pt x="83932" y="18405"/>
                      <a:pt x="128368" y="0"/>
                      <a:pt x="174702" y="0"/>
                    </a:cubicBezTo>
                    <a:lnTo>
                      <a:pt x="2009064" y="0"/>
                    </a:lnTo>
                    <a:cubicBezTo>
                      <a:pt x="2105549" y="0"/>
                      <a:pt x="2183765" y="78216"/>
                      <a:pt x="2183765" y="174701"/>
                    </a:cubicBezTo>
                    <a:lnTo>
                      <a:pt x="2183765" y="3071283"/>
                    </a:lnTo>
                    <a:close/>
                  </a:path>
                </a:pathLst>
              </a:custGeom>
              <a:solidFill>
                <a:srgbClr val="3A6972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3A6972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1028700" y="3405548"/>
            <a:ext cx="6527967" cy="2126911"/>
            <a:chOff x="0" y="0"/>
            <a:chExt cx="8703956" cy="2835881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9050"/>
              <a:ext cx="8344822" cy="1652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30"/>
                </a:lnSpc>
              </a:pPr>
              <a:r>
                <a:rPr lang="en-US" sz="4200" b="0" i="0">
                  <a:solidFill>
                    <a:srgbClr val="F2F0F0"/>
                  </a:solidFill>
                  <a:latin typeface="Clear Sans Bold"/>
                </a:rPr>
                <a:t>KWOTA DOFINANSOWANIA  (PS)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622" y="2125951"/>
              <a:ext cx="8690334" cy="709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</a:pPr>
              <a:endParaRPr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13622" y="1912258"/>
              <a:ext cx="8331200" cy="101600"/>
            </a:xfrm>
            <a:prstGeom prst="rect">
              <a:avLst/>
            </a:prstGeom>
            <a:solidFill>
              <a:srgbClr val="F2F0F0"/>
            </a:solidFill>
          </p:spPr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AACFAC2-B563-43BD-BCB8-26CE4ED19801}"/>
              </a:ext>
            </a:extLst>
          </p:cNvPr>
          <p:cNvSpPr txBox="1"/>
          <p:nvPr/>
        </p:nvSpPr>
        <p:spPr>
          <a:xfrm>
            <a:off x="9463165" y="1201862"/>
            <a:ext cx="1763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3 mln 220 tys.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EC8F4B0-36D0-4813-A786-B01BE56CB80F}"/>
              </a:ext>
            </a:extLst>
          </p:cNvPr>
          <p:cNvSpPr txBox="1"/>
          <p:nvPr/>
        </p:nvSpPr>
        <p:spPr>
          <a:xfrm>
            <a:off x="13399812" y="6420495"/>
            <a:ext cx="1763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1 mln </a:t>
            </a:r>
            <a:br>
              <a:rPr lang="pl-PL" sz="3200" dirty="0"/>
            </a:br>
            <a:r>
              <a:rPr lang="pl-PL" sz="3200" dirty="0"/>
              <a:t>56 tys.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A46086E-DD3A-430B-A062-2AE341569F44}"/>
              </a:ext>
            </a:extLst>
          </p:cNvPr>
          <p:cNvSpPr txBox="1"/>
          <p:nvPr/>
        </p:nvSpPr>
        <p:spPr>
          <a:xfrm>
            <a:off x="11406763" y="6420495"/>
            <a:ext cx="1763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1 mln </a:t>
            </a:r>
            <a:br>
              <a:rPr lang="pl-PL" sz="3200" dirty="0"/>
            </a:br>
            <a:r>
              <a:rPr lang="pl-PL" sz="3200" dirty="0"/>
              <a:t>56 tys.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76250" y="-447675"/>
            <a:ext cx="7161031" cy="11563350"/>
          </a:xfrm>
          <a:prstGeom prst="rect">
            <a:avLst/>
          </a:prstGeom>
          <a:solidFill>
            <a:srgbClr val="F18B6C"/>
          </a:solidFill>
        </p:spPr>
      </p:sp>
      <p:grpSp>
        <p:nvGrpSpPr>
          <p:cNvPr id="3" name="Group 3"/>
          <p:cNvGrpSpPr/>
          <p:nvPr/>
        </p:nvGrpSpPr>
        <p:grpSpPr>
          <a:xfrm>
            <a:off x="1019175" y="1028700"/>
            <a:ext cx="5356930" cy="3439172"/>
            <a:chOff x="0" y="0"/>
            <a:chExt cx="7142573" cy="4585562"/>
          </a:xfrm>
        </p:grpSpPr>
        <p:sp>
          <p:nvSpPr>
            <p:cNvPr id="4" name="TextBox 4"/>
            <p:cNvSpPr txBox="1"/>
            <p:nvPr/>
          </p:nvSpPr>
          <p:spPr>
            <a:xfrm>
              <a:off x="12700" y="19050"/>
              <a:ext cx="7129873" cy="236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0" i="0">
                  <a:solidFill>
                    <a:srgbClr val="F2F0F0"/>
                  </a:solidFill>
                  <a:latin typeface="Clear Sans Bold"/>
                </a:rPr>
                <a:t>KONKURS GRANTOWY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" y="2563136"/>
              <a:ext cx="7079077" cy="1429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</a:pPr>
              <a:r>
                <a:rPr lang="en-US" sz="3400" b="0" i="0" spc="170">
                  <a:solidFill>
                    <a:srgbClr val="F2F0F0"/>
                  </a:solidFill>
                  <a:latin typeface="Clear Sans Bold"/>
                </a:rPr>
                <a:t>na rzecz rozwoju i promocji ekonomi społ.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4407762"/>
              <a:ext cx="6477000" cy="177800"/>
            </a:xfrm>
            <a:prstGeom prst="rect">
              <a:avLst/>
            </a:prstGeom>
            <a:solidFill>
              <a:srgbClr val="F2F0F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72350" y="39100"/>
            <a:ext cx="2737173" cy="273717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B6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372350" y="2776273"/>
            <a:ext cx="2737173" cy="273717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B6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372350" y="5513445"/>
            <a:ext cx="2737173" cy="273717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B6C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751436" y="770465"/>
            <a:ext cx="5384444" cy="1105637"/>
            <a:chOff x="0" y="0"/>
            <a:chExt cx="7179258" cy="147418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33350"/>
              <a:ext cx="7179258" cy="784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25"/>
                </a:lnSpc>
              </a:pPr>
              <a:r>
                <a:rPr lang="en-US" sz="3203" b="0" i="0" spc="416">
                  <a:solidFill>
                    <a:srgbClr val="3A6972"/>
                  </a:solidFill>
                  <a:latin typeface="Gidole"/>
                </a:rPr>
                <a:t>POW. BIESZCZADZKI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52652"/>
              <a:ext cx="6148628" cy="72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2800" b="0" i="0" spc="168">
                  <a:solidFill>
                    <a:srgbClr val="F18B6C"/>
                  </a:solidFill>
                  <a:latin typeface="Gidole"/>
                </a:rPr>
                <a:t>Lider G. Ustrzyki Dolne (18)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686178" y="3466201"/>
            <a:ext cx="4966408" cy="1001671"/>
            <a:chOff x="0" y="0"/>
            <a:chExt cx="6621877" cy="133556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133350"/>
              <a:ext cx="66218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en-US" sz="3000" b="0" i="0" spc="390">
                  <a:solidFill>
                    <a:srgbClr val="3A6972"/>
                  </a:solidFill>
                  <a:latin typeface="Gidole"/>
                </a:rPr>
                <a:t>POW. LESKI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0800" y="614201"/>
              <a:ext cx="6520277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60"/>
                </a:lnSpc>
              </a:pPr>
              <a:r>
                <a:rPr lang="en-US" sz="2800" b="0" i="0" spc="168">
                  <a:solidFill>
                    <a:srgbClr val="F18B6C"/>
                  </a:solidFill>
                  <a:latin typeface="Gidole"/>
                </a:rPr>
                <a:t>Lider G. Olszanica (4)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751436" y="6402529"/>
            <a:ext cx="4642558" cy="959005"/>
            <a:chOff x="0" y="0"/>
            <a:chExt cx="6190077" cy="127867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33350"/>
              <a:ext cx="59360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en-US" sz="3000" b="0" i="0" spc="390">
                  <a:solidFill>
                    <a:srgbClr val="3A6972"/>
                  </a:solidFill>
                  <a:latin typeface="Gidole"/>
                </a:rPr>
                <a:t>POW. SANOCKI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557313"/>
              <a:ext cx="6190077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60"/>
                </a:lnSpc>
              </a:pPr>
              <a:r>
                <a:rPr lang="en-US" sz="2800" b="0" i="0" spc="168">
                  <a:solidFill>
                    <a:srgbClr val="F18B6C"/>
                  </a:solidFill>
                  <a:latin typeface="Gidole"/>
                </a:rPr>
                <a:t>Lider G. Zagórz (2)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722745" y="8250618"/>
            <a:ext cx="2036382" cy="203638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B6C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6536417" y="923925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19 dotacji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03891" y="8975127"/>
            <a:ext cx="3097779" cy="49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2"/>
              </a:lnSpc>
              <a:spcBef>
                <a:spcPct val="0"/>
              </a:spcBef>
            </a:pPr>
            <a:r>
              <a:rPr lang="en-US" sz="2716">
                <a:solidFill>
                  <a:srgbClr val="000000"/>
                </a:solidFill>
                <a:latin typeface="Arimo"/>
              </a:rPr>
              <a:t>nie dotyczy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648261" y="6482674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3 dotacje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536417" y="3745501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10 dotacji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686178" y="8874723"/>
            <a:ext cx="445205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b="0" i="0" spc="390">
                <a:solidFill>
                  <a:srgbClr val="3A6972"/>
                </a:solidFill>
                <a:latin typeface="Gidole"/>
              </a:rPr>
              <a:t>POW. PRZEMYSKI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5550827" y="39100"/>
            <a:ext cx="2737173" cy="273717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B6C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5550827" y="5513445"/>
            <a:ext cx="2737173" cy="273717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B6C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5550827" y="2776273"/>
            <a:ext cx="2737173" cy="2737173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B6C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5901223" y="8250618"/>
            <a:ext cx="2036382" cy="2036382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B6C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4714895" y="923925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171 tys.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905395" y="6482674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27 tys.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905395" y="3745501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90 tys.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370524" y="8985636"/>
            <a:ext cx="3097779" cy="49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2"/>
              </a:lnSpc>
              <a:spcBef>
                <a:spcPct val="0"/>
              </a:spcBef>
            </a:pPr>
            <a:r>
              <a:rPr lang="en-US" sz="2716">
                <a:solidFill>
                  <a:srgbClr val="000000"/>
                </a:solidFill>
                <a:latin typeface="Arimo"/>
              </a:rPr>
              <a:t>nie dotyczy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5487650" cy="7524750"/>
          </a:xfrm>
          <a:prstGeom prst="rect">
            <a:avLst/>
          </a:prstGeom>
          <a:solidFill>
            <a:srgbClr val="F18B6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469091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886950" y="576580"/>
            <a:ext cx="8401050" cy="9710420"/>
            <a:chOff x="0" y="0"/>
            <a:chExt cx="11201400" cy="12947227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1201400" cy="12947227"/>
            </a:xfrm>
            <a:prstGeom prst="rect">
              <a:avLst/>
            </a:prstGeom>
            <a:solidFill>
              <a:srgbClr val="3A697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32461" y="783710"/>
              <a:ext cx="6494877" cy="1429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</a:pPr>
              <a:r>
                <a:rPr lang="en-US" sz="3400" b="0" i="0" spc="170">
                  <a:solidFill>
                    <a:srgbClr val="F2F0F0"/>
                  </a:solidFill>
                  <a:latin typeface="Clear Sans Bold"/>
                </a:rPr>
                <a:t>Lider ekonomi społecznej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32461" y="2553032"/>
              <a:ext cx="9005460" cy="4352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</a:pPr>
              <a:r>
                <a:rPr lang="en-US" sz="5600" b="0" i="0" spc="-56">
                  <a:solidFill>
                    <a:srgbClr val="F2F0F0"/>
                  </a:solidFill>
                  <a:latin typeface="Clear Sans Bold"/>
                </a:rPr>
                <a:t>56 MIEJSC PRACY</a:t>
              </a:r>
            </a:p>
            <a:p>
              <a:pPr>
                <a:lnSpc>
                  <a:spcPts val="5600"/>
                </a:lnSpc>
              </a:pPr>
              <a:r>
                <a:rPr lang="en-US" sz="5600" b="0" i="0" spc="-56">
                  <a:solidFill>
                    <a:srgbClr val="F2F0F0"/>
                  </a:solidFill>
                  <a:latin typeface="Clear Sans Bold"/>
                </a:rPr>
                <a:t>2 MLN 986 TYS. DOTACJI  NA PS</a:t>
              </a:r>
            </a:p>
            <a:p>
              <a:pPr>
                <a:lnSpc>
                  <a:spcPts val="4200"/>
                </a:lnSpc>
              </a:pPr>
              <a:r>
                <a:rPr lang="en-US" sz="4200" b="0" i="0" spc="-42">
                  <a:solidFill>
                    <a:srgbClr val="F2F0F0"/>
                  </a:solidFill>
                  <a:latin typeface="Clear Sans Bold"/>
                </a:rPr>
                <a:t>162 TYS. KONKURS GRANTOWY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32461" y="7156210"/>
              <a:ext cx="8298277" cy="155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2F0F0"/>
                  </a:solidFill>
                  <a:latin typeface="Gidole"/>
                </a:rPr>
                <a:t>MIESZKAŃCY G. USTRZYKI DOLNE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32461" y="8892696"/>
              <a:ext cx="9136477" cy="313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2800" b="0" i="0" spc="168">
                  <a:solidFill>
                    <a:srgbClr val="F2F0F0"/>
                  </a:solidFill>
                  <a:latin typeface="Gidole"/>
                </a:rPr>
                <a:t>Wsparcie na utworzenie miejsca pracy średnio 27 600 PLN</a:t>
              </a:r>
            </a:p>
            <a:p>
              <a:pPr>
                <a:lnSpc>
                  <a:spcPts val="4759"/>
                </a:lnSpc>
              </a:pPr>
              <a:r>
                <a:rPr lang="en-US" sz="2800" b="0" i="0" spc="168">
                  <a:solidFill>
                    <a:srgbClr val="F2F0F0"/>
                  </a:solidFill>
                  <a:latin typeface="Gidole"/>
                </a:rPr>
                <a:t>Wsparcie pomostowe 25 200 PLN</a:t>
              </a:r>
            </a:p>
            <a:p>
              <a:pPr>
                <a:lnSpc>
                  <a:spcPts val="4760"/>
                </a:lnSpc>
              </a:pPr>
              <a:r>
                <a:rPr lang="en-US" sz="2800" b="0" i="0" spc="168">
                  <a:solidFill>
                    <a:srgbClr val="F2F0F0"/>
                  </a:solidFill>
                  <a:latin typeface="Gidole"/>
                </a:rPr>
                <a:t>Projekt 9 000 PLN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38200" y="-1390650"/>
            <a:ext cx="19964400" cy="6534150"/>
          </a:xfrm>
          <a:prstGeom prst="rect">
            <a:avLst/>
          </a:prstGeom>
          <a:solidFill>
            <a:srgbClr val="3A6972"/>
          </a:solidFill>
        </p:spPr>
      </p:sp>
      <p:grpSp>
        <p:nvGrpSpPr>
          <p:cNvPr id="3" name="Group 3"/>
          <p:cNvGrpSpPr/>
          <p:nvPr/>
        </p:nvGrpSpPr>
        <p:grpSpPr>
          <a:xfrm>
            <a:off x="1487841" y="2459758"/>
            <a:ext cx="4124325" cy="412432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B6C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12791" y="2584715"/>
            <a:ext cx="3874425" cy="3874409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7081838" y="2459758"/>
            <a:ext cx="4124325" cy="412432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B6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206788" y="2584715"/>
            <a:ext cx="3874425" cy="3874409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2715862" y="2459758"/>
            <a:ext cx="4124325" cy="412432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B6C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840812" y="2597937"/>
            <a:ext cx="3861203" cy="3861187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137" r="-16137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3917596" y="350284"/>
            <a:ext cx="10452808" cy="182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5500" b="0" i="0" spc="550">
                <a:solidFill>
                  <a:srgbClr val="F2F0F0"/>
                </a:solidFill>
                <a:latin typeface="Gidole"/>
              </a:rPr>
              <a:t>wybrane przedsiębiorstwa społeczne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112719"/>
            <a:ext cx="5042608" cy="1632299"/>
            <a:chOff x="0" y="0"/>
            <a:chExt cx="6723477" cy="217639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133350"/>
              <a:ext cx="6723477" cy="155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000" b="0" i="0" spc="390">
                  <a:solidFill>
                    <a:srgbClr val="3A6972"/>
                  </a:solidFill>
                  <a:latin typeface="Gidole"/>
                </a:rPr>
                <a:t>FUNDACJA BIESZCZADZKI MŁYN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92100" y="1545844"/>
              <a:ext cx="61392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660796" y="7112719"/>
            <a:ext cx="4966408" cy="1632299"/>
            <a:chOff x="0" y="0"/>
            <a:chExt cx="6621877" cy="2176399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33350"/>
              <a:ext cx="6621877" cy="155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000" b="0" i="0" spc="390">
                  <a:solidFill>
                    <a:srgbClr val="3A6972"/>
                  </a:solidFill>
                  <a:latin typeface="Gidole"/>
                </a:rPr>
                <a:t>FUNDACJA WYKUCI W OGNIU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28600" y="1545844"/>
              <a:ext cx="61646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513896" y="7112719"/>
            <a:ext cx="4528258" cy="1632299"/>
            <a:chOff x="0" y="0"/>
            <a:chExt cx="6037677" cy="2176399"/>
          </a:xfrm>
        </p:grpSpPr>
        <p:sp>
          <p:nvSpPr>
            <p:cNvPr id="23" name="TextBox 23"/>
            <p:cNvSpPr txBox="1"/>
            <p:nvPr/>
          </p:nvSpPr>
          <p:spPr>
            <a:xfrm>
              <a:off x="50800" y="-133350"/>
              <a:ext cx="5936077" cy="155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000" b="0" i="0" spc="390">
                  <a:solidFill>
                    <a:srgbClr val="3A6972"/>
                  </a:solidFill>
                  <a:latin typeface="Gidole"/>
                </a:rPr>
                <a:t>KARPACKIE CENTRUM TURYSTYKI AKTYWNEJ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545844"/>
              <a:ext cx="60376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166" b="33166"/>
          <a:stretch>
            <a:fillRect/>
          </a:stretch>
        </p:blipFill>
        <p:spPr>
          <a:xfrm>
            <a:off x="1004316" y="1028700"/>
            <a:ext cx="1625498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893183" y="3143726"/>
            <a:ext cx="8477250" cy="3999547"/>
            <a:chOff x="0" y="0"/>
            <a:chExt cx="11303000" cy="533273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303000" cy="5332730"/>
            </a:xfrm>
            <a:prstGeom prst="rect">
              <a:avLst/>
            </a:prstGeom>
            <a:solidFill>
              <a:srgbClr val="F2F0F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75363" y="1236005"/>
              <a:ext cx="8552273" cy="189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0"/>
                </a:lnSpc>
              </a:pPr>
              <a:r>
                <a:rPr lang="en-US" sz="4800" b="0" i="0">
                  <a:solidFill>
                    <a:srgbClr val="3A6972"/>
                  </a:solidFill>
                  <a:latin typeface="Clear Sans Bold"/>
                </a:rPr>
                <a:t>PROW - LOKALNE GRUPY DZIAŁANIA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62000" y="-323850"/>
            <a:ext cx="5524500" cy="11315700"/>
          </a:xfrm>
          <a:prstGeom prst="rect">
            <a:avLst/>
          </a:prstGeom>
          <a:solidFill>
            <a:srgbClr val="F18B6C"/>
          </a:solidFill>
        </p:spPr>
      </p:sp>
      <p:grpSp>
        <p:nvGrpSpPr>
          <p:cNvPr id="3" name="Group 3"/>
          <p:cNvGrpSpPr/>
          <p:nvPr/>
        </p:nvGrpSpPr>
        <p:grpSpPr>
          <a:xfrm>
            <a:off x="8799423" y="452514"/>
            <a:ext cx="9349591" cy="11169978"/>
            <a:chOff x="0" y="0"/>
            <a:chExt cx="12466121" cy="14893304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10551712" cy="896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38"/>
                </a:lnSpc>
              </a:pPr>
              <a:r>
                <a:rPr lang="en-US" sz="4270" b="0" i="0" spc="213">
                  <a:solidFill>
                    <a:srgbClr val="F18B6C"/>
                  </a:solidFill>
                  <a:latin typeface="Clear Sans Bold"/>
                </a:rPr>
                <a:t>LGD Zielone Bieszczady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18080"/>
              <a:ext cx="12466121" cy="11020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79"/>
                </a:lnSpc>
              </a:pPr>
              <a:r>
                <a:rPr lang="en-US" sz="3517" b="0" i="0" spc="211">
                  <a:solidFill>
                    <a:srgbClr val="3A6972"/>
                  </a:solidFill>
                  <a:latin typeface="Gidole"/>
                </a:rPr>
                <a:t>Obszar działania gminy: Ustrzyki Dolne, Czarna, Lutowiska, Olszanica, Solina, Sanok, Tyrawa Wołoska.</a:t>
              </a:r>
            </a:p>
            <a:p>
              <a:pPr>
                <a:lnSpc>
                  <a:spcPts val="5979"/>
                </a:lnSpc>
              </a:pPr>
              <a:r>
                <a:rPr lang="en-US" sz="3517" b="0" i="0" spc="211">
                  <a:solidFill>
                    <a:srgbClr val="3A6972"/>
                  </a:solidFill>
                  <a:latin typeface="Gidole"/>
                </a:rPr>
                <a:t>Środki przeznaczone na działania ze społecznością lokalną w 2018r. </a:t>
              </a:r>
            </a:p>
            <a:p>
              <a:pPr>
                <a:lnSpc>
                  <a:spcPts val="5979"/>
                </a:lnSpc>
              </a:pPr>
              <a:r>
                <a:rPr lang="en-US" sz="3517" b="0" i="0" spc="211">
                  <a:solidFill>
                    <a:srgbClr val="3A6972"/>
                  </a:solidFill>
                  <a:latin typeface="Gidole"/>
                </a:rPr>
                <a:t>- Konkurs: tworzenie inkubatorów przetwórstwa lokalnego - 500 000,00 PLN, I pół. 2018</a:t>
              </a:r>
            </a:p>
            <a:p>
              <a:pPr>
                <a:lnSpc>
                  <a:spcPts val="5979"/>
                </a:lnSpc>
              </a:pPr>
              <a:r>
                <a:rPr lang="en-US" sz="3517" b="0" i="0" spc="211">
                  <a:solidFill>
                    <a:srgbClr val="3A6972"/>
                  </a:solidFill>
                  <a:latin typeface="Gidole"/>
                </a:rPr>
                <a:t>- Tworzenie podmiotów gospodarczych wykorzystujących współpracę podmiotów lokalnych – 500 000,00 zł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997616"/>
              <a:ext cx="12178960" cy="895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7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8229600" y="2533650"/>
            <a:ext cx="152400" cy="5600700"/>
          </a:xfrm>
          <a:prstGeom prst="rect">
            <a:avLst/>
          </a:prstGeom>
          <a:solidFill>
            <a:srgbClr val="F18B6C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0935" y="655068"/>
            <a:ext cx="6933347" cy="42398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62000" y="-323850"/>
            <a:ext cx="5524500" cy="11315700"/>
          </a:xfrm>
          <a:prstGeom prst="rect">
            <a:avLst/>
          </a:prstGeom>
          <a:solidFill>
            <a:srgbClr val="F18B6C"/>
          </a:solidFill>
        </p:spPr>
      </p:sp>
      <p:grpSp>
        <p:nvGrpSpPr>
          <p:cNvPr id="3" name="Group 3"/>
          <p:cNvGrpSpPr/>
          <p:nvPr/>
        </p:nvGrpSpPr>
        <p:grpSpPr>
          <a:xfrm>
            <a:off x="8825868" y="501710"/>
            <a:ext cx="8814931" cy="5897343"/>
            <a:chOff x="0" y="-19050"/>
            <a:chExt cx="11753241" cy="7863124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"/>
              <a:ext cx="10152082" cy="856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52"/>
                </a:lnSpc>
              </a:pPr>
              <a:r>
                <a:rPr lang="en-US" sz="4121" b="0" i="0" spc="206">
                  <a:solidFill>
                    <a:srgbClr val="F18B6C"/>
                  </a:solidFill>
                  <a:latin typeface="Clear Sans Bold"/>
                </a:rPr>
                <a:t>LGD Nasze Bieszczady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26053"/>
              <a:ext cx="11753241" cy="6818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70"/>
                </a:lnSpc>
              </a:pP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Obszar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działania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gminy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: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Baligród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, Lesko,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Zagórz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,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Cisna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,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Komańcza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.</a:t>
              </a:r>
            </a:p>
            <a:p>
              <a:pPr>
                <a:lnSpc>
                  <a:spcPts val="5770"/>
                </a:lnSpc>
              </a:pP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Według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harmonogramu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:</a:t>
              </a:r>
            </a:p>
            <a:p>
              <a:pPr>
                <a:lnSpc>
                  <a:spcPts val="5770"/>
                </a:lnSpc>
              </a:pP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-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Projekt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grantowy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 - 250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tys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.</a:t>
              </a:r>
            </a:p>
            <a:p>
              <a:pPr>
                <a:lnSpc>
                  <a:spcPts val="5770"/>
                </a:lnSpc>
              </a:pP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-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Premie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na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założenie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działalności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gospodarczej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 - 300 </a:t>
              </a:r>
              <a:r>
                <a:rPr lang="en-US" sz="3394" b="0" i="0" spc="203" dirty="0" err="1">
                  <a:solidFill>
                    <a:srgbClr val="3A6972"/>
                  </a:solidFill>
                  <a:latin typeface="Gidole"/>
                </a:rPr>
                <a:t>tys</a:t>
              </a:r>
              <a:r>
                <a:rPr lang="en-US" sz="3394" b="0" i="0" spc="203" dirty="0">
                  <a:solidFill>
                    <a:srgbClr val="3A6972"/>
                  </a:solidFill>
                  <a:latin typeface="Gidole"/>
                </a:rPr>
                <a:t>.</a:t>
              </a:r>
            </a:p>
            <a:p>
              <a:pPr>
                <a:lnSpc>
                  <a:spcPts val="5770"/>
                </a:lnSpc>
              </a:pPr>
              <a:endParaRPr lang="en-US" sz="3394" b="0" i="0" spc="203" dirty="0">
                <a:solidFill>
                  <a:srgbClr val="3A6972"/>
                </a:solidFill>
                <a:latin typeface="Gidole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8229600" y="2533650"/>
            <a:ext cx="152400" cy="5600700"/>
          </a:xfrm>
          <a:prstGeom prst="rect">
            <a:avLst/>
          </a:prstGeom>
          <a:solidFill>
            <a:srgbClr val="F18B6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8674" y="818358"/>
            <a:ext cx="6219784" cy="62197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166" b="33166"/>
          <a:stretch>
            <a:fillRect/>
          </a:stretch>
        </p:blipFill>
        <p:spPr>
          <a:xfrm>
            <a:off x="1004316" y="1028700"/>
            <a:ext cx="1625498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893183" y="2442686"/>
            <a:ext cx="8477250" cy="5401627"/>
            <a:chOff x="0" y="0"/>
            <a:chExt cx="11303000" cy="720217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303000" cy="7202170"/>
            </a:xfrm>
            <a:prstGeom prst="rect">
              <a:avLst/>
            </a:prstGeom>
            <a:solidFill>
              <a:srgbClr val="F2F0F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75363" y="1236005"/>
              <a:ext cx="8552273" cy="3760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0"/>
                </a:lnSpc>
              </a:pPr>
              <a:r>
                <a:rPr lang="en-US" sz="4800" b="0" i="0">
                  <a:solidFill>
                    <a:srgbClr val="3A6972"/>
                  </a:solidFill>
                  <a:latin typeface="Clear Sans Bold"/>
                </a:rPr>
                <a:t>FUNDACJA BIESZCZADZKA - PROGRAM "DZIAŁAJ LOKALNIE"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57250" y="-438150"/>
            <a:ext cx="9182100" cy="11163300"/>
          </a:xfrm>
          <a:prstGeom prst="rect">
            <a:avLst/>
          </a:prstGeom>
          <a:solidFill>
            <a:srgbClr val="3A6972"/>
          </a:solidFill>
        </p:spPr>
      </p:sp>
      <p:grpSp>
        <p:nvGrpSpPr>
          <p:cNvPr id="3" name="Group 3"/>
          <p:cNvGrpSpPr/>
          <p:nvPr/>
        </p:nvGrpSpPr>
        <p:grpSpPr>
          <a:xfrm>
            <a:off x="9759298" y="870030"/>
            <a:ext cx="9579218" cy="6030239"/>
            <a:chOff x="0" y="0"/>
            <a:chExt cx="12772291" cy="8040318"/>
          </a:xfrm>
        </p:grpSpPr>
        <p:sp>
          <p:nvSpPr>
            <p:cNvPr id="4" name="TextBox 4"/>
            <p:cNvSpPr txBox="1"/>
            <p:nvPr/>
          </p:nvSpPr>
          <p:spPr>
            <a:xfrm>
              <a:off x="0" y="38100"/>
              <a:ext cx="12772291" cy="1594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39"/>
                </a:lnSpc>
              </a:pPr>
              <a:r>
                <a:rPr lang="en-US" sz="8034" b="0" i="0">
                  <a:solidFill>
                    <a:srgbClr val="3A6972"/>
                  </a:solidFill>
                  <a:latin typeface="Clear Sans Bold"/>
                </a:rPr>
                <a:t>PROGRAM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50147"/>
              <a:ext cx="12656506" cy="4190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73"/>
                </a:lnSpc>
              </a:pPr>
              <a:r>
                <a:rPr lang="en-US" sz="3749" b="0" i="0" spc="224" dirty="0">
                  <a:solidFill>
                    <a:srgbClr val="3A6972"/>
                  </a:solidFill>
                  <a:latin typeface="Gidole"/>
                </a:rPr>
                <a:t>NGO </a:t>
              </a:r>
              <a:r>
                <a:rPr lang="en-US" sz="3749" b="0" i="0" spc="224" dirty="0" err="1">
                  <a:solidFill>
                    <a:srgbClr val="3A6972"/>
                  </a:solidFill>
                  <a:latin typeface="Gidole"/>
                </a:rPr>
                <a:t>czyli</a:t>
              </a:r>
              <a:r>
                <a:rPr lang="en-US" sz="3749" b="0" i="0" spc="224" dirty="0">
                  <a:solidFill>
                    <a:srgbClr val="3A6972"/>
                  </a:solidFill>
                  <a:latin typeface="Gidole"/>
                </a:rPr>
                <a:t> </a:t>
              </a:r>
              <a:r>
                <a:rPr lang="en-US" sz="3749" b="0" i="0" spc="224" dirty="0" err="1">
                  <a:solidFill>
                    <a:srgbClr val="3A6972"/>
                  </a:solidFill>
                  <a:latin typeface="Gidole"/>
                </a:rPr>
                <a:t>kto</a:t>
              </a:r>
              <a:r>
                <a:rPr lang="en-US" sz="3749" b="0" i="0" spc="224" dirty="0">
                  <a:solidFill>
                    <a:srgbClr val="3A6972"/>
                  </a:solidFill>
                  <a:latin typeface="Gidole"/>
                </a:rPr>
                <a:t> ?</a:t>
              </a:r>
            </a:p>
            <a:p>
              <a:pPr>
                <a:lnSpc>
                  <a:spcPts val="6373"/>
                </a:lnSpc>
              </a:pPr>
              <a:r>
                <a:rPr lang="en-US" sz="3749" b="0" i="0" spc="224" dirty="0" err="1">
                  <a:solidFill>
                    <a:srgbClr val="3A6972"/>
                  </a:solidFill>
                  <a:latin typeface="Gidole"/>
                </a:rPr>
                <a:t>Środki</a:t>
              </a:r>
              <a:r>
                <a:rPr lang="en-US" sz="3749" b="0" i="0" spc="224" dirty="0">
                  <a:solidFill>
                    <a:srgbClr val="3A6972"/>
                  </a:solidFill>
                  <a:latin typeface="Gidole"/>
                </a:rPr>
                <a:t> </a:t>
              </a:r>
              <a:r>
                <a:rPr lang="en-US" sz="3749" b="0" i="0" spc="224" dirty="0" err="1">
                  <a:solidFill>
                    <a:srgbClr val="3A6972"/>
                  </a:solidFill>
                  <a:latin typeface="Gidole"/>
                </a:rPr>
                <a:t>pozyskiwane</a:t>
              </a:r>
              <a:r>
                <a:rPr lang="en-US" sz="3749" b="0" i="0" spc="224" dirty="0">
                  <a:solidFill>
                    <a:srgbClr val="3A6972"/>
                  </a:solidFill>
                  <a:latin typeface="Gidole"/>
                </a:rPr>
                <a:t> </a:t>
              </a:r>
              <a:r>
                <a:rPr lang="en-US" sz="3749" b="0" i="0" spc="224" dirty="0" err="1">
                  <a:solidFill>
                    <a:srgbClr val="3A6972"/>
                  </a:solidFill>
                  <a:latin typeface="Gidole"/>
                </a:rPr>
                <a:t>przez</a:t>
              </a:r>
              <a:r>
                <a:rPr lang="en-US" sz="3749" b="0" i="0" spc="224" dirty="0">
                  <a:solidFill>
                    <a:srgbClr val="3A6972"/>
                  </a:solidFill>
                  <a:latin typeface="Gidole"/>
                </a:rPr>
                <a:t> NGO</a:t>
              </a:r>
            </a:p>
            <a:p>
              <a:pPr>
                <a:lnSpc>
                  <a:spcPts val="6373"/>
                </a:lnSpc>
              </a:pPr>
              <a:r>
                <a:rPr lang="en-US" sz="3749" b="0" i="0" spc="224" dirty="0" err="1">
                  <a:solidFill>
                    <a:srgbClr val="3A6972"/>
                  </a:solidFill>
                  <a:latin typeface="Gidole"/>
                </a:rPr>
                <a:t>Podsumowanie</a:t>
              </a:r>
              <a:r>
                <a:rPr lang="en-US" sz="3749" b="0" i="0" spc="224" dirty="0">
                  <a:solidFill>
                    <a:srgbClr val="3A6972"/>
                  </a:solidFill>
                  <a:latin typeface="Gidole"/>
                </a:rPr>
                <a:t> w </a:t>
              </a:r>
              <a:r>
                <a:rPr lang="en-US" sz="3749" b="0" i="0" spc="224" dirty="0" err="1">
                  <a:solidFill>
                    <a:srgbClr val="3A6972"/>
                  </a:solidFill>
                  <a:latin typeface="Gidole"/>
                </a:rPr>
                <a:t>liczbach</a:t>
              </a:r>
              <a:endParaRPr lang="en-US" sz="3749" b="0" i="0" spc="224" dirty="0">
                <a:solidFill>
                  <a:srgbClr val="3A6972"/>
                </a:solidFill>
                <a:latin typeface="Gidole"/>
              </a:endParaRPr>
            </a:p>
            <a:p>
              <a:pPr>
                <a:lnSpc>
                  <a:spcPts val="6373"/>
                </a:lnSpc>
              </a:pPr>
              <a:endParaRPr lang="en-US" sz="3749" b="0" i="0" spc="224" dirty="0">
                <a:solidFill>
                  <a:srgbClr val="3A6972"/>
                </a:solidFill>
                <a:latin typeface="Gidole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921126"/>
              <a:ext cx="11155543" cy="136043"/>
            </a:xfrm>
            <a:prstGeom prst="rect">
              <a:avLst/>
            </a:prstGeom>
            <a:solidFill>
              <a:srgbClr val="3A6972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6221" t="670" r="43735" b="1308"/>
          <a:stretch>
            <a:fillRect/>
          </a:stretch>
        </p:blipFill>
        <p:spPr>
          <a:xfrm>
            <a:off x="1028700" y="1086625"/>
            <a:ext cx="6229144" cy="8113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76250" y="-447675"/>
            <a:ext cx="7161031" cy="11563350"/>
          </a:xfrm>
          <a:prstGeom prst="rect">
            <a:avLst/>
          </a:prstGeom>
          <a:solidFill>
            <a:srgbClr val="3A6972"/>
          </a:solidFill>
        </p:spPr>
      </p:sp>
      <p:grpSp>
        <p:nvGrpSpPr>
          <p:cNvPr id="3" name="Group 3"/>
          <p:cNvGrpSpPr/>
          <p:nvPr/>
        </p:nvGrpSpPr>
        <p:grpSpPr>
          <a:xfrm>
            <a:off x="1019175" y="1028700"/>
            <a:ext cx="5356930" cy="2899422"/>
            <a:chOff x="0" y="0"/>
            <a:chExt cx="7142573" cy="3865896"/>
          </a:xfrm>
        </p:grpSpPr>
        <p:sp>
          <p:nvSpPr>
            <p:cNvPr id="4" name="TextBox 4"/>
            <p:cNvSpPr txBox="1"/>
            <p:nvPr/>
          </p:nvSpPr>
          <p:spPr>
            <a:xfrm>
              <a:off x="12700" y="19050"/>
              <a:ext cx="7129873" cy="236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0" i="0">
                  <a:solidFill>
                    <a:srgbClr val="F2F0F0"/>
                  </a:solidFill>
                  <a:latin typeface="Clear Sans Bold"/>
                </a:rPr>
                <a:t>PROGRAM GRANTOWY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" y="2563136"/>
              <a:ext cx="7079077" cy="709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</a:pPr>
              <a:r>
                <a:rPr lang="en-US" sz="3400" b="0" i="0" spc="170">
                  <a:solidFill>
                    <a:srgbClr val="F2F0F0"/>
                  </a:solidFill>
                  <a:latin typeface="Clear Sans Bold"/>
                </a:rPr>
                <a:t>"Działaj lokalnie"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3688096"/>
              <a:ext cx="6477000" cy="177800"/>
            </a:xfrm>
            <a:prstGeom prst="rect">
              <a:avLst/>
            </a:prstGeom>
            <a:solidFill>
              <a:srgbClr val="F2F0F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72350" y="39100"/>
            <a:ext cx="2737173" cy="273717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372350" y="2776273"/>
            <a:ext cx="2737173" cy="273717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372350" y="5513445"/>
            <a:ext cx="2737173" cy="273717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751436" y="770465"/>
            <a:ext cx="5384444" cy="1105637"/>
            <a:chOff x="0" y="0"/>
            <a:chExt cx="7179258" cy="147418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33350"/>
              <a:ext cx="7179258" cy="784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25"/>
                </a:lnSpc>
              </a:pPr>
              <a:r>
                <a:rPr lang="en-US" sz="3203" b="0" i="0" spc="416">
                  <a:solidFill>
                    <a:srgbClr val="3A6972"/>
                  </a:solidFill>
                  <a:latin typeface="Gidole"/>
                </a:rPr>
                <a:t>POW. BIESZCZADZKI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52652"/>
              <a:ext cx="6148628" cy="72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2800" b="0" i="0" spc="168">
                  <a:solidFill>
                    <a:srgbClr val="F18B6C"/>
                  </a:solidFill>
                  <a:latin typeface="Gidole"/>
                </a:rPr>
                <a:t>Lider G. Ustrzyki Dolne (9)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686178" y="3466201"/>
            <a:ext cx="4966408" cy="1001671"/>
            <a:chOff x="0" y="0"/>
            <a:chExt cx="6621877" cy="133556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133350"/>
              <a:ext cx="66218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en-US" sz="3000" b="0" i="0" spc="390">
                  <a:solidFill>
                    <a:srgbClr val="3A6972"/>
                  </a:solidFill>
                  <a:latin typeface="Gidole"/>
                </a:rPr>
                <a:t>POW. LESKI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0800" y="614201"/>
              <a:ext cx="6520277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60"/>
                </a:lnSpc>
              </a:pPr>
              <a:r>
                <a:rPr lang="en-US" sz="2800" b="0" i="0" spc="168">
                  <a:solidFill>
                    <a:srgbClr val="F18B6C"/>
                  </a:solidFill>
                  <a:latin typeface="Gidole"/>
                </a:rPr>
                <a:t>Lider G. Olszanica (2)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751436" y="6402529"/>
            <a:ext cx="4642558" cy="959005"/>
            <a:chOff x="0" y="0"/>
            <a:chExt cx="6190077" cy="127867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33350"/>
              <a:ext cx="59360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en-US" sz="3000" b="0" i="0" spc="390">
                  <a:solidFill>
                    <a:srgbClr val="3A6972"/>
                  </a:solidFill>
                  <a:latin typeface="Gidole"/>
                </a:rPr>
                <a:t>POW. SANOCKI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557313"/>
              <a:ext cx="6190077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60"/>
                </a:lnSpc>
              </a:pPr>
              <a:r>
                <a:rPr lang="en-US" sz="2800" b="0" i="0" spc="168">
                  <a:solidFill>
                    <a:srgbClr val="F18B6C"/>
                  </a:solidFill>
                  <a:latin typeface="Gidole"/>
                </a:rPr>
                <a:t>Lider G. Zagórz (1)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722745" y="8250618"/>
            <a:ext cx="2036382" cy="203638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6536417" y="923925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10 dotacji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03891" y="8975127"/>
            <a:ext cx="3097779" cy="49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2"/>
              </a:lnSpc>
              <a:spcBef>
                <a:spcPct val="0"/>
              </a:spcBef>
            </a:pPr>
            <a:r>
              <a:rPr lang="en-US" sz="2716">
                <a:solidFill>
                  <a:srgbClr val="000000"/>
                </a:solidFill>
                <a:latin typeface="Arimo"/>
              </a:rPr>
              <a:t>1 dotacja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648261" y="6482674"/>
            <a:ext cx="4409038" cy="632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pl-PL" sz="3865" dirty="0">
                <a:solidFill>
                  <a:srgbClr val="000000"/>
                </a:solidFill>
                <a:latin typeface="Arimo"/>
              </a:rPr>
              <a:t>1</a:t>
            </a:r>
            <a:r>
              <a:rPr lang="en-US" sz="3865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865" dirty="0" err="1">
                <a:solidFill>
                  <a:srgbClr val="000000"/>
                </a:solidFill>
                <a:latin typeface="Arimo"/>
              </a:rPr>
              <a:t>dotacj</a:t>
            </a:r>
            <a:r>
              <a:rPr lang="pl-PL" sz="3865" dirty="0">
                <a:solidFill>
                  <a:srgbClr val="000000"/>
                </a:solidFill>
                <a:latin typeface="Arimo"/>
              </a:rPr>
              <a:t>a</a:t>
            </a:r>
            <a:endParaRPr lang="en-US" sz="3865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536417" y="3745501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2 dotacji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5550827" y="39100"/>
            <a:ext cx="2737173" cy="273717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5550827" y="5513445"/>
            <a:ext cx="2737173" cy="273717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550827" y="2776273"/>
            <a:ext cx="2737173" cy="2737173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5901223" y="8250618"/>
            <a:ext cx="2036382" cy="2036382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4714895" y="923925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39 tys.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905395" y="6482674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3,5 tys.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905395" y="3745501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8 tys.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370524" y="8985636"/>
            <a:ext cx="3097779" cy="49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2"/>
              </a:lnSpc>
              <a:spcBef>
                <a:spcPct val="0"/>
              </a:spcBef>
            </a:pPr>
            <a:r>
              <a:rPr lang="en-US" sz="2716">
                <a:solidFill>
                  <a:srgbClr val="000000"/>
                </a:solidFill>
                <a:latin typeface="Arimo"/>
              </a:rPr>
              <a:t>3,5 tys.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0686178" y="8778797"/>
            <a:ext cx="4642558" cy="959005"/>
            <a:chOff x="0" y="0"/>
            <a:chExt cx="6190077" cy="1278673"/>
          </a:xfrm>
        </p:grpSpPr>
        <p:sp>
          <p:nvSpPr>
            <p:cNvPr id="41" name="TextBox 41"/>
            <p:cNvSpPr txBox="1"/>
            <p:nvPr/>
          </p:nvSpPr>
          <p:spPr>
            <a:xfrm>
              <a:off x="0" y="-133350"/>
              <a:ext cx="59360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en-US" sz="3000" b="0" i="0" spc="390">
                  <a:solidFill>
                    <a:srgbClr val="3A6972"/>
                  </a:solidFill>
                  <a:latin typeface="Gidole"/>
                </a:rPr>
                <a:t>POW. PRZEMYSKI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557313"/>
              <a:ext cx="6190077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60"/>
                </a:lnSpc>
              </a:pPr>
              <a:r>
                <a:rPr lang="en-US" sz="2800" b="0" i="0" spc="168">
                  <a:solidFill>
                    <a:srgbClr val="F18B6C"/>
                  </a:solidFill>
                  <a:latin typeface="Gidole"/>
                </a:rPr>
                <a:t>Lider G. Bircza (1)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19175" y="4965440"/>
            <a:ext cx="5309308" cy="269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0"/>
              </a:lnSpc>
            </a:pPr>
            <a:r>
              <a:rPr lang="en-US" sz="3400" b="0" i="0" spc="170">
                <a:solidFill>
                  <a:srgbClr val="F2F0F0"/>
                </a:solidFill>
                <a:latin typeface="Clear Sans Bold"/>
              </a:rPr>
              <a:t>Finansowanie ARFP, PAFW, Urząd Marszałkowski, Urzędy Gminy, Fundacja Bieszczadzka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166" b="33166"/>
          <a:stretch>
            <a:fillRect/>
          </a:stretch>
        </p:blipFill>
        <p:spPr>
          <a:xfrm>
            <a:off x="1004316" y="1028700"/>
            <a:ext cx="1625498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893183" y="1741646"/>
            <a:ext cx="8477250" cy="6803708"/>
            <a:chOff x="0" y="0"/>
            <a:chExt cx="11303000" cy="907161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303000" cy="9071610"/>
            </a:xfrm>
            <a:prstGeom prst="rect">
              <a:avLst/>
            </a:prstGeom>
            <a:solidFill>
              <a:srgbClr val="F2F0F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75363" y="1236005"/>
              <a:ext cx="8552273" cy="5629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0"/>
                </a:lnSpc>
              </a:pPr>
              <a:r>
                <a:rPr lang="en-US" sz="4800" b="0" i="0">
                  <a:solidFill>
                    <a:srgbClr val="3A6972"/>
                  </a:solidFill>
                  <a:latin typeface="Clear Sans Bold"/>
                </a:rPr>
                <a:t>FUNDACJA PRZESTRZEŃ LOKALNA </a:t>
              </a:r>
            </a:p>
            <a:p>
              <a:pPr algn="ctr">
                <a:lnSpc>
                  <a:spcPts val="5520"/>
                </a:lnSpc>
              </a:pPr>
              <a:r>
                <a:rPr lang="en-US" sz="4800" b="0" i="0">
                  <a:solidFill>
                    <a:srgbClr val="3A6972"/>
                  </a:solidFill>
                  <a:latin typeface="Clear Sans Bold"/>
                </a:rPr>
                <a:t>PROJEKT "PODKARPACKIE INICJATYWY LOKALNE 2018-2019"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76250" y="-447675"/>
            <a:ext cx="7161031" cy="11563350"/>
          </a:xfrm>
          <a:prstGeom prst="rect">
            <a:avLst/>
          </a:prstGeom>
          <a:solidFill>
            <a:srgbClr val="3A6972"/>
          </a:solidFill>
        </p:spPr>
      </p:sp>
      <p:grpSp>
        <p:nvGrpSpPr>
          <p:cNvPr id="3" name="Group 3"/>
          <p:cNvGrpSpPr/>
          <p:nvPr/>
        </p:nvGrpSpPr>
        <p:grpSpPr>
          <a:xfrm>
            <a:off x="1019175" y="1028700"/>
            <a:ext cx="5356930" cy="3439172"/>
            <a:chOff x="0" y="0"/>
            <a:chExt cx="7142573" cy="4585562"/>
          </a:xfrm>
        </p:grpSpPr>
        <p:sp>
          <p:nvSpPr>
            <p:cNvPr id="4" name="TextBox 4"/>
            <p:cNvSpPr txBox="1"/>
            <p:nvPr/>
          </p:nvSpPr>
          <p:spPr>
            <a:xfrm>
              <a:off x="12700" y="19050"/>
              <a:ext cx="7129873" cy="236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0" i="0">
                  <a:solidFill>
                    <a:srgbClr val="F2F0F0"/>
                  </a:solidFill>
                  <a:latin typeface="Clear Sans Bold"/>
                </a:rPr>
                <a:t>PROJEKT GRANTOWY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" y="2563136"/>
              <a:ext cx="7079077" cy="1429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</a:pPr>
              <a:r>
                <a:rPr lang="en-US" sz="3400" b="0" i="0" spc="170">
                  <a:solidFill>
                    <a:srgbClr val="F2F0F0"/>
                  </a:solidFill>
                  <a:latin typeface="Clear Sans Bold"/>
                </a:rPr>
                <a:t>Podkarpackie Inicjatywy Lokalne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4407762"/>
              <a:ext cx="6477000" cy="177800"/>
            </a:xfrm>
            <a:prstGeom prst="rect">
              <a:avLst/>
            </a:prstGeom>
            <a:solidFill>
              <a:srgbClr val="F2F0F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72350" y="39100"/>
            <a:ext cx="2737173" cy="273717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372350" y="2776273"/>
            <a:ext cx="2737173" cy="273717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372350" y="5513445"/>
            <a:ext cx="2737173" cy="273717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751436" y="770465"/>
            <a:ext cx="5384444" cy="1105637"/>
            <a:chOff x="0" y="0"/>
            <a:chExt cx="7179258" cy="147418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33350"/>
              <a:ext cx="7179258" cy="784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25"/>
                </a:lnSpc>
              </a:pPr>
              <a:r>
                <a:rPr lang="en-US" sz="3203" b="0" i="0" spc="416">
                  <a:solidFill>
                    <a:srgbClr val="3A6972"/>
                  </a:solidFill>
                  <a:latin typeface="Gidole"/>
                </a:rPr>
                <a:t>POW. BIESZCZADZKI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52652"/>
              <a:ext cx="6148628" cy="72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2800" b="0" i="0" spc="168">
                  <a:solidFill>
                    <a:srgbClr val="F18B6C"/>
                  </a:solidFill>
                  <a:latin typeface="Gidole"/>
                </a:rPr>
                <a:t>Lider G. Ustrzyki Dolne (5)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686178" y="3466201"/>
            <a:ext cx="4966408" cy="1001671"/>
            <a:chOff x="0" y="0"/>
            <a:chExt cx="6621877" cy="133556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133350"/>
              <a:ext cx="66218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en-US" sz="3000" b="0" i="0" spc="390">
                  <a:solidFill>
                    <a:srgbClr val="3A6972"/>
                  </a:solidFill>
                  <a:latin typeface="Gidole"/>
                </a:rPr>
                <a:t>POW. LESKI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0800" y="614201"/>
              <a:ext cx="6520277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6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751436" y="6402529"/>
            <a:ext cx="4642558" cy="959005"/>
            <a:chOff x="0" y="0"/>
            <a:chExt cx="6190077" cy="127867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33350"/>
              <a:ext cx="59360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en-US" sz="3000" b="0" i="0" spc="390">
                  <a:solidFill>
                    <a:srgbClr val="3A6972"/>
                  </a:solidFill>
                  <a:latin typeface="Gidole"/>
                </a:rPr>
                <a:t>POW. SANOCKI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557313"/>
              <a:ext cx="6190077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60"/>
                </a:lnSpc>
              </a:pPr>
              <a:r>
                <a:rPr lang="en-US" sz="2800" b="0" i="0" spc="168">
                  <a:solidFill>
                    <a:srgbClr val="F18B6C"/>
                  </a:solidFill>
                  <a:latin typeface="Gidole"/>
                </a:rPr>
                <a:t>Lider G. Komańcza (1)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722745" y="8250618"/>
            <a:ext cx="2036382" cy="203638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6536417" y="923925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5 dotacji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03891" y="8975127"/>
            <a:ext cx="3097779" cy="49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2"/>
              </a:lnSpc>
              <a:spcBef>
                <a:spcPct val="0"/>
              </a:spcBef>
            </a:pPr>
            <a:r>
              <a:rPr lang="en-US" sz="2716">
                <a:solidFill>
                  <a:srgbClr val="000000"/>
                </a:solidFill>
                <a:latin typeface="Arimo"/>
              </a:rPr>
              <a:t>1 dotacja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648261" y="6482674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1 dotacje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536417" y="3745501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0 dotacji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5550827" y="39100"/>
            <a:ext cx="2737173" cy="273717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5550827" y="5513445"/>
            <a:ext cx="2737173" cy="273717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550827" y="2776273"/>
            <a:ext cx="2737173" cy="2737173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5901223" y="8250618"/>
            <a:ext cx="2036382" cy="2036382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4714895" y="923925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20 tys.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905395" y="6482674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3 tys.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905395" y="3745501"/>
            <a:ext cx="4409038" cy="69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Arimo"/>
              </a:rPr>
              <a:t>0 tys.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370524" y="8985636"/>
            <a:ext cx="3097779" cy="49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2"/>
              </a:lnSpc>
              <a:spcBef>
                <a:spcPct val="0"/>
              </a:spcBef>
            </a:pPr>
            <a:r>
              <a:rPr lang="en-US" sz="2716">
                <a:solidFill>
                  <a:srgbClr val="000000"/>
                </a:solidFill>
                <a:latin typeface="Arimo"/>
              </a:rPr>
              <a:t>3,5 tys.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0686178" y="8778797"/>
            <a:ext cx="4642558" cy="959005"/>
            <a:chOff x="0" y="0"/>
            <a:chExt cx="6190077" cy="1278673"/>
          </a:xfrm>
        </p:grpSpPr>
        <p:sp>
          <p:nvSpPr>
            <p:cNvPr id="41" name="TextBox 41"/>
            <p:cNvSpPr txBox="1"/>
            <p:nvPr/>
          </p:nvSpPr>
          <p:spPr>
            <a:xfrm>
              <a:off x="0" y="-133350"/>
              <a:ext cx="59360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en-US" sz="3000" b="0" i="0" spc="390">
                  <a:solidFill>
                    <a:srgbClr val="3A6972"/>
                  </a:solidFill>
                  <a:latin typeface="Gidole"/>
                </a:rPr>
                <a:t>POW. PRZEMYSKI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557313"/>
              <a:ext cx="6190077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60"/>
                </a:lnSpc>
              </a:pPr>
              <a:r>
                <a:rPr lang="en-US" sz="2800" b="0" i="0" spc="168">
                  <a:solidFill>
                    <a:srgbClr val="F18B6C"/>
                  </a:solidFill>
                  <a:latin typeface="Gidole"/>
                </a:rPr>
                <a:t>Lider G. Bircza (1)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19175" y="4965440"/>
            <a:ext cx="5309308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0"/>
              </a:lnSpc>
            </a:pPr>
            <a:r>
              <a:rPr lang="en-US" sz="3400" b="0" i="0" spc="170" dirty="0" err="1">
                <a:solidFill>
                  <a:srgbClr val="F2F0F0"/>
                </a:solidFill>
                <a:latin typeface="Clear Sans Bold"/>
              </a:rPr>
              <a:t>Finansowanie</a:t>
            </a:r>
            <a:r>
              <a:rPr lang="en-US" sz="3400" b="0" i="0" spc="170" dirty="0">
                <a:solidFill>
                  <a:srgbClr val="F2F0F0"/>
                </a:solidFill>
                <a:latin typeface="Clear Sans Bold"/>
              </a:rPr>
              <a:t> NIW- CRSO</a:t>
            </a:r>
            <a:r>
              <a:rPr lang="pl-PL" sz="3400" b="0" i="0" spc="170" dirty="0">
                <a:solidFill>
                  <a:srgbClr val="F2F0F0"/>
                </a:solidFill>
                <a:latin typeface="Clear Sans Bold"/>
              </a:rPr>
              <a:t> – P FIO</a:t>
            </a:r>
            <a:r>
              <a:rPr lang="en-US" sz="3400" b="0" i="0" spc="170" dirty="0">
                <a:solidFill>
                  <a:srgbClr val="F2F0F0"/>
                </a:solidFill>
                <a:latin typeface="Clear Sans Bold"/>
              </a:rPr>
              <a:t>, </a:t>
            </a:r>
            <a:r>
              <a:rPr lang="en-US" sz="3400" b="0" i="0" spc="170" dirty="0" err="1">
                <a:solidFill>
                  <a:srgbClr val="F2F0F0"/>
                </a:solidFill>
                <a:latin typeface="Clear Sans Bold"/>
              </a:rPr>
              <a:t>Fundacja</a:t>
            </a:r>
            <a:r>
              <a:rPr lang="en-US" sz="3400" b="0" i="0" spc="170" dirty="0">
                <a:solidFill>
                  <a:srgbClr val="F2F0F0"/>
                </a:solidFill>
                <a:latin typeface="Clear Sans Bold"/>
              </a:rPr>
              <a:t> </a:t>
            </a:r>
            <a:r>
              <a:rPr lang="en-US" sz="3400" b="0" i="0" spc="170" dirty="0" err="1">
                <a:solidFill>
                  <a:srgbClr val="F2F0F0"/>
                </a:solidFill>
                <a:latin typeface="Clear Sans Bold"/>
              </a:rPr>
              <a:t>Przestrzeń</a:t>
            </a:r>
            <a:r>
              <a:rPr lang="en-US" sz="3400" b="0" i="0" spc="170" dirty="0">
                <a:solidFill>
                  <a:srgbClr val="F2F0F0"/>
                </a:solidFill>
                <a:latin typeface="Clear Sans Bold"/>
              </a:rPr>
              <a:t> </a:t>
            </a:r>
            <a:r>
              <a:rPr lang="en-US" sz="3400" b="0" i="0" spc="170" dirty="0" err="1">
                <a:solidFill>
                  <a:srgbClr val="F2F0F0"/>
                </a:solidFill>
                <a:latin typeface="Clear Sans Bold"/>
              </a:rPr>
              <a:t>Lokalna</a:t>
            </a:r>
            <a:endParaRPr lang="en-US" sz="3400" b="0" i="0" spc="170" dirty="0">
              <a:solidFill>
                <a:srgbClr val="F2F0F0"/>
              </a:solidFill>
              <a:latin typeface="Clear Sans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05221"/>
            <a:ext cx="7842958" cy="2707491"/>
            <a:chOff x="0" y="0"/>
            <a:chExt cx="10457277" cy="3609988"/>
          </a:xfrm>
        </p:grpSpPr>
        <p:sp>
          <p:nvSpPr>
            <p:cNvPr id="3" name="TextBox 3"/>
            <p:cNvSpPr txBox="1"/>
            <p:nvPr/>
          </p:nvSpPr>
          <p:spPr>
            <a:xfrm>
              <a:off x="0" y="19050"/>
              <a:ext cx="9974673" cy="236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0" i="0">
                  <a:solidFill>
                    <a:srgbClr val="3A6972"/>
                  </a:solidFill>
                  <a:latin typeface="Clear Sans Bold"/>
                </a:rPr>
                <a:t>DZIAŁANOŚĆ NGO W LICZBACH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900058"/>
              <a:ext cx="10457277" cy="709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</a:pPr>
              <a:endParaRPr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2763615" y="-167184"/>
              <a:ext cx="152400" cy="5679630"/>
            </a:xfrm>
            <a:prstGeom prst="rect">
              <a:avLst/>
            </a:prstGeom>
            <a:solidFill>
              <a:srgbClr val="3A697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08532" y="4524634"/>
            <a:ext cx="2909008" cy="5256012"/>
            <a:chOff x="0" y="0"/>
            <a:chExt cx="3878677" cy="7008016"/>
          </a:xfrm>
        </p:grpSpPr>
        <p:grpSp>
          <p:nvGrpSpPr>
            <p:cNvPr id="7" name="Group 7"/>
            <p:cNvGrpSpPr/>
            <p:nvPr/>
          </p:nvGrpSpPr>
          <p:grpSpPr>
            <a:xfrm>
              <a:off x="130886" y="0"/>
              <a:ext cx="3616906" cy="3616906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6972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3868576"/>
              <a:ext cx="3878677" cy="313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2800" b="0" i="0" spc="168">
                  <a:solidFill>
                    <a:srgbClr val="3A6972"/>
                  </a:solidFill>
                  <a:latin typeface="Gidole"/>
                </a:rPr>
                <a:t>Utworzone / wsparte przedsiębiorstwa społeczne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605360" y="4524634"/>
            <a:ext cx="2712679" cy="271267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507196" y="7387966"/>
            <a:ext cx="2909008" cy="11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2800" b="0" i="0" spc="168">
                <a:solidFill>
                  <a:srgbClr val="3A6972"/>
                </a:solidFill>
                <a:latin typeface="Gidole"/>
              </a:rPr>
              <a:t>Utworzone miejsca pracy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715941" y="4613534"/>
            <a:ext cx="2909008" cy="3442452"/>
            <a:chOff x="0" y="0"/>
            <a:chExt cx="3878677" cy="4589936"/>
          </a:xfrm>
        </p:grpSpPr>
        <p:grpSp>
          <p:nvGrpSpPr>
            <p:cNvPr id="14" name="Group 14"/>
            <p:cNvGrpSpPr/>
            <p:nvPr/>
          </p:nvGrpSpPr>
          <p:grpSpPr>
            <a:xfrm>
              <a:off x="156193" y="0"/>
              <a:ext cx="3616906" cy="3616906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6972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3868576"/>
              <a:ext cx="3878677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2800" b="0" i="0" spc="168">
                  <a:solidFill>
                    <a:srgbClr val="3A6972"/>
                  </a:solidFill>
                  <a:latin typeface="Gidole"/>
                </a:rPr>
                <a:t>Pozyskane środki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987633" y="4524634"/>
            <a:ext cx="2712679" cy="271267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0889469" y="7387966"/>
            <a:ext cx="2909008" cy="11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2800" b="0" i="0" spc="168">
                <a:solidFill>
                  <a:srgbClr val="3A6972"/>
                </a:solidFill>
                <a:latin typeface="Gidole"/>
              </a:rPr>
              <a:t>Zrealizowane małe granty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4168625" y="4524634"/>
            <a:ext cx="2712679" cy="2712679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A6972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4070461" y="7387966"/>
            <a:ext cx="2909008" cy="11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2800" b="0" i="0" spc="168">
                <a:solidFill>
                  <a:srgbClr val="3A6972"/>
                </a:solidFill>
                <a:latin typeface="Gidole"/>
              </a:rPr>
              <a:t>I to nie wszystko...</a:t>
            </a:r>
          </a:p>
        </p:txBody>
      </p:sp>
      <p:sp>
        <p:nvSpPr>
          <p:cNvPr id="23" name="AutoShape 23"/>
          <p:cNvSpPr/>
          <p:nvPr/>
        </p:nvSpPr>
        <p:spPr>
          <a:xfrm>
            <a:off x="-600075" y="9791700"/>
            <a:ext cx="19488150" cy="1333500"/>
          </a:xfrm>
          <a:prstGeom prst="rect">
            <a:avLst/>
          </a:prstGeom>
          <a:solidFill>
            <a:srgbClr val="F18B6C"/>
          </a:solidFill>
        </p:spPr>
      </p:sp>
      <p:sp>
        <p:nvSpPr>
          <p:cNvPr id="24" name="TextBox 24"/>
          <p:cNvSpPr txBox="1"/>
          <p:nvPr/>
        </p:nvSpPr>
        <p:spPr>
          <a:xfrm>
            <a:off x="2087029" y="5240893"/>
            <a:ext cx="1297796" cy="1052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pl-PL" sz="6400" dirty="0">
                <a:solidFill>
                  <a:srgbClr val="000000"/>
                </a:solidFill>
                <a:latin typeface="Arimo"/>
              </a:rPr>
              <a:t>21</a:t>
            </a:r>
            <a:endParaRPr lang="en-US" sz="64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906255" y="5208634"/>
            <a:ext cx="1862999" cy="1052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00000"/>
                </a:solidFill>
                <a:latin typeface="Arimo"/>
              </a:rPr>
              <a:t>101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811460" y="4853252"/>
            <a:ext cx="2717969" cy="162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8"/>
              </a:lnSpc>
              <a:spcBef>
                <a:spcPct val="0"/>
              </a:spcBef>
            </a:pPr>
            <a:r>
              <a:rPr lang="en-US" sz="4584">
                <a:solidFill>
                  <a:srgbClr val="000000"/>
                </a:solidFill>
                <a:latin typeface="Arimo"/>
              </a:rPr>
              <a:t>ponad</a:t>
            </a:r>
          </a:p>
          <a:p>
            <a:pPr algn="ctr">
              <a:lnSpc>
                <a:spcPts val="6418"/>
              </a:lnSpc>
              <a:spcBef>
                <a:spcPct val="0"/>
              </a:spcBef>
            </a:pPr>
            <a:r>
              <a:rPr lang="en-US" sz="4584">
                <a:solidFill>
                  <a:srgbClr val="000000"/>
                </a:solidFill>
                <a:latin typeface="Arimo"/>
              </a:rPr>
              <a:t>7 mln PLN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734800" y="5240893"/>
            <a:ext cx="1270994" cy="1052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00000"/>
                </a:solidFill>
                <a:latin typeface="Arimo"/>
              </a:rPr>
              <a:t>53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186351" y="5240893"/>
            <a:ext cx="677228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Arimo"/>
              </a:rPr>
              <a:t>...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20650" y="-419100"/>
            <a:ext cx="5791200" cy="11506200"/>
          </a:xfrm>
          <a:prstGeom prst="rect">
            <a:avLst/>
          </a:prstGeom>
          <a:solidFill>
            <a:srgbClr val="3A6972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306136"/>
            <a:ext cx="9805150" cy="5674728"/>
            <a:chOff x="0" y="0"/>
            <a:chExt cx="13073533" cy="7566304"/>
          </a:xfrm>
        </p:grpSpPr>
        <p:sp>
          <p:nvSpPr>
            <p:cNvPr id="4" name="TextBox 4"/>
            <p:cNvSpPr txBox="1"/>
            <p:nvPr/>
          </p:nvSpPr>
          <p:spPr>
            <a:xfrm>
              <a:off x="0" y="19050"/>
              <a:ext cx="12794073" cy="1200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0" i="0">
                  <a:solidFill>
                    <a:srgbClr val="3A6972"/>
                  </a:solidFill>
                  <a:latin typeface="Clear Sans Bold"/>
                </a:rPr>
                <a:t>DZIĘKUJĘ ZA UWAGĘ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390025"/>
              <a:ext cx="10344646" cy="1024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4200" b="0" i="0" spc="546">
                  <a:solidFill>
                    <a:srgbClr val="F18B6C"/>
                  </a:solidFill>
                  <a:latin typeface="Gidole"/>
                </a:rPr>
                <a:t>EDYTA SALNIKOW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508201"/>
              <a:ext cx="1038310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TELEFON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215933"/>
              <a:ext cx="104064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ADRES E-MAIL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253351"/>
              <a:ext cx="13073533" cy="93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20"/>
                </a:lnSpc>
              </a:pPr>
              <a:r>
                <a:rPr lang="en-US" sz="3600" b="0" i="0" spc="215">
                  <a:solidFill>
                    <a:srgbClr val="3A6972"/>
                  </a:solidFill>
                  <a:latin typeface="Gidole"/>
                </a:rPr>
                <a:t>Animator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156442"/>
              <a:ext cx="13041964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2800" b="0" i="0" spc="168">
                  <a:solidFill>
                    <a:srgbClr val="3A6972"/>
                  </a:solidFill>
                  <a:latin typeface="Gidole"/>
                </a:rPr>
                <a:t>667 048 313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44944"/>
              <a:ext cx="12951981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2800" b="0" i="0" spc="168">
                  <a:solidFill>
                    <a:srgbClr val="3A6972"/>
                  </a:solidFill>
                  <a:latin typeface="Gidole"/>
                </a:rPr>
                <a:t>edyta.salnikow@gmail.com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39863" b="3565"/>
          <a:stretch>
            <a:fillRect/>
          </a:stretch>
        </p:blipFill>
        <p:spPr>
          <a:xfrm>
            <a:off x="9792121" y="1028700"/>
            <a:ext cx="7467179" cy="7936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17596" y="681856"/>
            <a:ext cx="10452808" cy="182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500" b="0" i="0" spc="550">
                <a:solidFill>
                  <a:srgbClr val="F2F0F0"/>
                </a:solidFill>
                <a:latin typeface="Gidole"/>
              </a:rPr>
              <a:t>Rodzaje NGO (nie tylko)</a:t>
            </a:r>
          </a:p>
          <a:p>
            <a:pPr algn="ctr">
              <a:lnSpc>
                <a:spcPts val="7150"/>
              </a:lnSpc>
            </a:pPr>
            <a:r>
              <a:rPr lang="en-US" sz="5500" b="0" i="0" spc="550">
                <a:solidFill>
                  <a:srgbClr val="F2F0F0"/>
                </a:solidFill>
                <a:latin typeface="Gidole"/>
              </a:rPr>
              <a:t>w Bieszczadach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2933700"/>
            <a:ext cx="7981950" cy="3028950"/>
          </a:xfrm>
          <a:prstGeom prst="rect">
            <a:avLst/>
          </a:prstGeom>
          <a:solidFill>
            <a:srgbClr val="F2F0F0"/>
          </a:solidFill>
        </p:spPr>
      </p:sp>
      <p:sp>
        <p:nvSpPr>
          <p:cNvPr id="4" name="AutoShape 4"/>
          <p:cNvSpPr/>
          <p:nvPr/>
        </p:nvSpPr>
        <p:spPr>
          <a:xfrm>
            <a:off x="9277350" y="2933700"/>
            <a:ext cx="7981950" cy="3028950"/>
          </a:xfrm>
          <a:prstGeom prst="rect">
            <a:avLst/>
          </a:prstGeom>
          <a:solidFill>
            <a:srgbClr val="F2F0F0"/>
          </a:solidFill>
        </p:spPr>
      </p:sp>
      <p:sp>
        <p:nvSpPr>
          <p:cNvPr id="5" name="AutoShape 5"/>
          <p:cNvSpPr/>
          <p:nvPr/>
        </p:nvSpPr>
        <p:spPr>
          <a:xfrm>
            <a:off x="1028700" y="6229350"/>
            <a:ext cx="7981950" cy="3028950"/>
          </a:xfrm>
          <a:prstGeom prst="rect">
            <a:avLst/>
          </a:prstGeom>
          <a:solidFill>
            <a:srgbClr val="F2F0F0"/>
          </a:solidFill>
        </p:spPr>
      </p:sp>
      <p:sp>
        <p:nvSpPr>
          <p:cNvPr id="6" name="AutoShape 6"/>
          <p:cNvSpPr/>
          <p:nvPr/>
        </p:nvSpPr>
        <p:spPr>
          <a:xfrm>
            <a:off x="9277350" y="6229350"/>
            <a:ext cx="7981950" cy="3028950"/>
          </a:xfrm>
          <a:prstGeom prst="rect">
            <a:avLst/>
          </a:prstGeom>
          <a:solidFill>
            <a:srgbClr val="F2F0F0"/>
          </a:solidFill>
        </p:spPr>
      </p:sp>
      <p:sp>
        <p:nvSpPr>
          <p:cNvPr id="7" name="AutoShape 7"/>
          <p:cNvSpPr/>
          <p:nvPr/>
        </p:nvSpPr>
        <p:spPr>
          <a:xfrm>
            <a:off x="1028700" y="2933700"/>
            <a:ext cx="7981950" cy="247650"/>
          </a:xfrm>
          <a:prstGeom prst="rect">
            <a:avLst/>
          </a:prstGeom>
          <a:solidFill>
            <a:srgbClr val="F18B6C"/>
          </a:solidFill>
        </p:spPr>
      </p:sp>
      <p:sp>
        <p:nvSpPr>
          <p:cNvPr id="8" name="AutoShape 8"/>
          <p:cNvSpPr/>
          <p:nvPr/>
        </p:nvSpPr>
        <p:spPr>
          <a:xfrm>
            <a:off x="9277350" y="2933700"/>
            <a:ext cx="7981950" cy="247650"/>
          </a:xfrm>
          <a:prstGeom prst="rect">
            <a:avLst/>
          </a:prstGeom>
          <a:solidFill>
            <a:srgbClr val="F18B6C"/>
          </a:solidFill>
        </p:spPr>
      </p:sp>
      <p:sp>
        <p:nvSpPr>
          <p:cNvPr id="9" name="AutoShape 9"/>
          <p:cNvSpPr/>
          <p:nvPr/>
        </p:nvSpPr>
        <p:spPr>
          <a:xfrm>
            <a:off x="1028700" y="6229350"/>
            <a:ext cx="7981950" cy="247650"/>
          </a:xfrm>
          <a:prstGeom prst="rect">
            <a:avLst/>
          </a:prstGeom>
          <a:solidFill>
            <a:srgbClr val="F18B6C"/>
          </a:solidFill>
        </p:spPr>
      </p:sp>
      <p:sp>
        <p:nvSpPr>
          <p:cNvPr id="10" name="AutoShape 10"/>
          <p:cNvSpPr/>
          <p:nvPr/>
        </p:nvSpPr>
        <p:spPr>
          <a:xfrm>
            <a:off x="9277350" y="6229350"/>
            <a:ext cx="7981950" cy="247650"/>
          </a:xfrm>
          <a:prstGeom prst="rect">
            <a:avLst/>
          </a:prstGeom>
          <a:solidFill>
            <a:srgbClr val="F18B6C"/>
          </a:solidFill>
        </p:spPr>
      </p:sp>
      <p:grpSp>
        <p:nvGrpSpPr>
          <p:cNvPr id="11" name="Group 11"/>
          <p:cNvGrpSpPr/>
          <p:nvPr/>
        </p:nvGrpSpPr>
        <p:grpSpPr>
          <a:xfrm>
            <a:off x="1536346" y="4017887"/>
            <a:ext cx="7080958" cy="955469"/>
            <a:chOff x="0" y="0"/>
            <a:chExt cx="9441277" cy="127395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STOWARZYSZENIA I FUNDACJE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" y="643404"/>
              <a:ext cx="94158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Podmioty zarejestrowane w KRS.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70696" y="3337244"/>
            <a:ext cx="6720431" cy="2212398"/>
            <a:chOff x="0" y="0"/>
            <a:chExt cx="8960574" cy="294986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04775"/>
              <a:ext cx="8911435" cy="1834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14"/>
                </a:lnSpc>
              </a:pPr>
              <a:r>
                <a:rPr lang="en-US" sz="2321" b="0" i="0" spc="301">
                  <a:solidFill>
                    <a:srgbClr val="F18B6C"/>
                  </a:solidFill>
                  <a:latin typeface="Gidole"/>
                </a:rPr>
                <a:t>OSOBY PRAWNE LUB JEDNOSTKI ORGANIZACYJNE UZNANE W OPARCIU O ODRĘBNĄ USTAWĘ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786291"/>
              <a:ext cx="8960574" cy="1163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4"/>
                </a:lnSpc>
              </a:pPr>
              <a:r>
                <a:rPr lang="en-US" sz="2100" b="0" i="0" spc="126">
                  <a:solidFill>
                    <a:srgbClr val="3A6972"/>
                  </a:solidFill>
                  <a:latin typeface="Gidole"/>
                </a:rPr>
                <a:t>KGW, UKS, Stowarzyszenia zwykłe, osoby kościelne </a:t>
              </a:r>
            </a:p>
            <a:p>
              <a:pPr>
                <a:lnSpc>
                  <a:spcPts val="3675"/>
                </a:lnSpc>
              </a:pPr>
              <a:r>
                <a:rPr lang="en-US" sz="2100" b="0" i="0" spc="126">
                  <a:solidFill>
                    <a:srgbClr val="3A6972"/>
                  </a:solidFill>
                  <a:latin typeface="Gidole"/>
                </a:rPr>
                <a:t>i inne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79196" y="6700250"/>
            <a:ext cx="7195258" cy="1474581"/>
            <a:chOff x="0" y="0"/>
            <a:chExt cx="9593677" cy="196610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33350"/>
              <a:ext cx="95936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PRZEDSIĘBIORSTWA SPOŁECZNE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" y="624354"/>
              <a:ext cx="9365077" cy="1341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Spółdzielnie Socjalne, Stowarzyszenia, Fundacje, Spółki Non-profit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70696" y="6700250"/>
            <a:ext cx="7195258" cy="2084181"/>
            <a:chOff x="0" y="0"/>
            <a:chExt cx="9593677" cy="277890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133350"/>
              <a:ext cx="9593677" cy="155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GRUPY NIEFORMALNE/ SAMOPOMOCOWE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437154"/>
              <a:ext cx="9365077" cy="1341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Nie sformalizowane zespoły działające na rzecz budowania kapitału społecznego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05221"/>
            <a:ext cx="13636513" cy="1347460"/>
            <a:chOff x="0" y="0"/>
            <a:chExt cx="18182017" cy="1796613"/>
          </a:xfrm>
        </p:grpSpPr>
        <p:sp>
          <p:nvSpPr>
            <p:cNvPr id="3" name="TextBox 3"/>
            <p:cNvSpPr txBox="1"/>
            <p:nvPr/>
          </p:nvSpPr>
          <p:spPr>
            <a:xfrm>
              <a:off x="0" y="28575"/>
              <a:ext cx="18182017" cy="1109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40"/>
                </a:lnSpc>
              </a:pPr>
              <a:r>
                <a:rPr lang="en-US" sz="5600" b="0" i="0">
                  <a:solidFill>
                    <a:srgbClr val="3A6972"/>
                  </a:solidFill>
                  <a:latin typeface="Clear Sans Bold"/>
                </a:rPr>
                <a:t>NGO A KAPITAŁ SPOŁECZNY</a:t>
              </a:r>
            </a:p>
          </p:txBody>
        </p:sp>
        <p:sp>
          <p:nvSpPr>
            <p:cNvPr id="4" name="AutoShape 4"/>
            <p:cNvSpPr/>
            <p:nvPr/>
          </p:nvSpPr>
          <p:spPr>
            <a:xfrm rot="-5400000">
              <a:off x="5037567" y="-3518752"/>
              <a:ext cx="277798" cy="10352932"/>
            </a:xfrm>
            <a:prstGeom prst="rect">
              <a:avLst/>
            </a:prstGeom>
            <a:solidFill>
              <a:srgbClr val="3A697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3260658"/>
            <a:ext cx="3977117" cy="4706428"/>
            <a:chOff x="0" y="0"/>
            <a:chExt cx="5302823" cy="6275237"/>
          </a:xfrm>
        </p:grpSpPr>
        <p:grpSp>
          <p:nvGrpSpPr>
            <p:cNvPr id="6" name="Group 6"/>
            <p:cNvGrpSpPr/>
            <p:nvPr/>
          </p:nvGrpSpPr>
          <p:grpSpPr>
            <a:xfrm>
              <a:off x="178943" y="0"/>
              <a:ext cx="4944936" cy="4944936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6972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0" y="5287820"/>
              <a:ext cx="5302823" cy="98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7"/>
                </a:lnSpc>
              </a:pPr>
              <a:r>
                <a:rPr lang="en-US" sz="3828" b="0" i="0" spc="229">
                  <a:solidFill>
                    <a:srgbClr val="3A6972"/>
                  </a:solidFill>
                  <a:latin typeface="Gidole"/>
                </a:rPr>
                <a:t>Więzi/ Tożsamość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-600075" y="9791700"/>
            <a:ext cx="19488150" cy="1333500"/>
          </a:xfrm>
          <a:prstGeom prst="rect">
            <a:avLst/>
          </a:prstGeom>
          <a:solidFill>
            <a:srgbClr val="F18B6C"/>
          </a:solidFill>
        </p:spPr>
      </p:sp>
      <p:sp>
        <p:nvSpPr>
          <p:cNvPr id="10" name="TextBox 10"/>
          <p:cNvSpPr txBox="1"/>
          <p:nvPr/>
        </p:nvSpPr>
        <p:spPr>
          <a:xfrm>
            <a:off x="4287471" y="7296596"/>
            <a:ext cx="3402025" cy="67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6"/>
              </a:lnSpc>
            </a:pPr>
            <a:r>
              <a:rPr lang="en-US" sz="3274" b="0" i="0" spc="196">
                <a:solidFill>
                  <a:srgbClr val="3A6972"/>
                </a:solidFill>
                <a:latin typeface="Gidole"/>
              </a:rPr>
              <a:t>Aktywność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89496" y="7296596"/>
            <a:ext cx="3402025" cy="67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6"/>
              </a:lnSpc>
            </a:pPr>
            <a:r>
              <a:rPr lang="en-US" sz="3274" b="0" i="0" spc="196">
                <a:solidFill>
                  <a:srgbClr val="3A6972"/>
                </a:solidFill>
                <a:latin typeface="Gidole"/>
              </a:rPr>
              <a:t>Współpraca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91521" y="7296596"/>
            <a:ext cx="3402025" cy="67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6"/>
              </a:lnSpc>
            </a:pPr>
            <a:r>
              <a:rPr lang="en-US" sz="3274" b="0" i="0" spc="196">
                <a:solidFill>
                  <a:srgbClr val="3A6972"/>
                </a:solidFill>
                <a:latin typeface="Gidole"/>
              </a:rPr>
              <a:t>Wpływ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93546" y="7296596"/>
            <a:ext cx="3402025" cy="67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6"/>
              </a:lnSpc>
            </a:pPr>
            <a:r>
              <a:rPr lang="en-US" sz="3274" b="0" i="0" spc="196">
                <a:solidFill>
                  <a:srgbClr val="3A6972"/>
                </a:solidFill>
                <a:latin typeface="Gidole"/>
              </a:rPr>
              <a:t>Zaufanie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3366" y="3723815"/>
            <a:ext cx="3110385" cy="312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4">
                <a:solidFill>
                  <a:srgbClr val="D9D9D9"/>
                </a:solidFill>
                <a:latin typeface="Arimo"/>
              </a:rPr>
              <a:t>siła przywiązania poszczególnych członków do społeczności, poczucie przynależności i przywiązanie do norm ułatwiających wspólne działanie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87471" y="8465350"/>
            <a:ext cx="3977117" cy="79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7"/>
              </a:lnSpc>
            </a:pPr>
            <a:endParaRPr/>
          </a:p>
        </p:txBody>
      </p:sp>
      <p:grpSp>
        <p:nvGrpSpPr>
          <p:cNvPr id="16" name="Group 16"/>
          <p:cNvGrpSpPr/>
          <p:nvPr/>
        </p:nvGrpSpPr>
        <p:grpSpPr>
          <a:xfrm>
            <a:off x="3543751" y="3260658"/>
            <a:ext cx="3977117" cy="4706428"/>
            <a:chOff x="0" y="0"/>
            <a:chExt cx="5302823" cy="6275237"/>
          </a:xfrm>
        </p:grpSpPr>
        <p:grpSp>
          <p:nvGrpSpPr>
            <p:cNvPr id="17" name="Group 17"/>
            <p:cNvGrpSpPr/>
            <p:nvPr/>
          </p:nvGrpSpPr>
          <p:grpSpPr>
            <a:xfrm>
              <a:off x="178943" y="0"/>
              <a:ext cx="4944936" cy="4944936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6972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5287820"/>
              <a:ext cx="5302823" cy="98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7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977117" y="8739773"/>
            <a:ext cx="3977117" cy="79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7"/>
              </a:lnSpc>
            </a:pPr>
            <a:endParaRPr/>
          </a:p>
        </p:txBody>
      </p:sp>
      <p:grpSp>
        <p:nvGrpSpPr>
          <p:cNvPr id="21" name="Group 21"/>
          <p:cNvGrpSpPr/>
          <p:nvPr/>
        </p:nvGrpSpPr>
        <p:grpSpPr>
          <a:xfrm>
            <a:off x="7155442" y="3260658"/>
            <a:ext cx="3977117" cy="4706428"/>
            <a:chOff x="0" y="0"/>
            <a:chExt cx="5302823" cy="6275237"/>
          </a:xfrm>
        </p:grpSpPr>
        <p:grpSp>
          <p:nvGrpSpPr>
            <p:cNvPr id="22" name="Group 22"/>
            <p:cNvGrpSpPr/>
            <p:nvPr/>
          </p:nvGrpSpPr>
          <p:grpSpPr>
            <a:xfrm>
              <a:off x="178943" y="0"/>
              <a:ext cx="4944936" cy="4944936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6972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0" y="5287820"/>
              <a:ext cx="5302823" cy="98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7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803975" y="3260658"/>
            <a:ext cx="3977117" cy="4706428"/>
            <a:chOff x="0" y="0"/>
            <a:chExt cx="5302823" cy="6275237"/>
          </a:xfrm>
        </p:grpSpPr>
        <p:grpSp>
          <p:nvGrpSpPr>
            <p:cNvPr id="26" name="Group 26"/>
            <p:cNvGrpSpPr/>
            <p:nvPr/>
          </p:nvGrpSpPr>
          <p:grpSpPr>
            <a:xfrm>
              <a:off x="178943" y="0"/>
              <a:ext cx="4944936" cy="4944936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6972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5287820"/>
              <a:ext cx="5302823" cy="98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310883" y="3260658"/>
            <a:ext cx="3977117" cy="4706428"/>
            <a:chOff x="0" y="0"/>
            <a:chExt cx="5302823" cy="6275237"/>
          </a:xfrm>
        </p:grpSpPr>
        <p:grpSp>
          <p:nvGrpSpPr>
            <p:cNvPr id="30" name="Group 30"/>
            <p:cNvGrpSpPr/>
            <p:nvPr/>
          </p:nvGrpSpPr>
          <p:grpSpPr>
            <a:xfrm>
              <a:off x="178943" y="0"/>
              <a:ext cx="4944936" cy="4944936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6972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0" y="5287820"/>
              <a:ext cx="5302823" cy="98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7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1237341" y="3918885"/>
            <a:ext cx="3110385" cy="234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4">
                <a:solidFill>
                  <a:srgbClr val="D9D9D9"/>
                </a:solidFill>
                <a:latin typeface="Arimo"/>
              </a:rPr>
              <a:t>zdolność społeczności do wywierania wpływu na zbiorowe decyzje, zdolność do uczestnictwa w podejmowaniu  decyzji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693590" y="4107192"/>
            <a:ext cx="3110385" cy="199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D9D9D9"/>
                </a:solidFill>
                <a:latin typeface="Arimo"/>
              </a:rPr>
              <a:t>zdolność do działania wspólnie z innymi członkami społeczności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77117" y="4107192"/>
            <a:ext cx="3110385" cy="199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D9D9D9"/>
                </a:solidFill>
                <a:latin typeface="Arimo"/>
              </a:rPr>
              <a:t>zdolność do podejmowania działań w ramach społeczności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781092" y="3723815"/>
            <a:ext cx="3110385" cy="2556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D9D9D9"/>
                </a:solidFill>
                <a:latin typeface="Arimo"/>
              </a:rPr>
              <a:t>wiara w przewidywalność zachowań poszczególnych członków społeczności i ich dobre intencje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166" b="33166"/>
          <a:stretch>
            <a:fillRect/>
          </a:stretch>
        </p:blipFill>
        <p:spPr>
          <a:xfrm>
            <a:off x="1004316" y="1028700"/>
            <a:ext cx="1625498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893183" y="1388586"/>
            <a:ext cx="8477250" cy="7509828"/>
            <a:chOff x="0" y="0"/>
            <a:chExt cx="11303000" cy="10013103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303000" cy="10013103"/>
            </a:xfrm>
            <a:prstGeom prst="rect">
              <a:avLst/>
            </a:prstGeom>
            <a:solidFill>
              <a:srgbClr val="F2F0F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75363" y="1245530"/>
              <a:ext cx="8552273" cy="6561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</a:pPr>
              <a:r>
                <a:rPr lang="en-US" sz="5600" b="0" i="0">
                  <a:solidFill>
                    <a:srgbClr val="3A6972"/>
                  </a:solidFill>
                  <a:latin typeface="Clear Sans Bold"/>
                </a:rPr>
                <a:t>ŚRODKI FINANSOWE POZYSKIWANE PRZEZ ORGANIZACJE POZARZĄDOWE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70496" y="3499528"/>
            <a:ext cx="8547811" cy="955469"/>
            <a:chOff x="0" y="0"/>
            <a:chExt cx="11397081" cy="1273959"/>
          </a:xfrm>
        </p:grpSpPr>
        <p:sp>
          <p:nvSpPr>
            <p:cNvPr id="3" name="TextBox 3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POWES  - PAKD SP.Z O.O.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" y="643404"/>
              <a:ext cx="113970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Rozwój ekonomii społecznej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-419100" y="-771525"/>
            <a:ext cx="7410450" cy="11830050"/>
          </a:xfrm>
          <a:prstGeom prst="rect">
            <a:avLst/>
          </a:prstGeom>
          <a:solidFill>
            <a:srgbClr val="3A6972"/>
          </a:solidFill>
        </p:spPr>
      </p:sp>
      <p:grpSp>
        <p:nvGrpSpPr>
          <p:cNvPr id="6" name="Group 6"/>
          <p:cNvGrpSpPr/>
          <p:nvPr/>
        </p:nvGrpSpPr>
        <p:grpSpPr>
          <a:xfrm rot="5400000">
            <a:off x="6644450" y="565550"/>
            <a:ext cx="693800" cy="600830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070496" y="1761978"/>
            <a:ext cx="8547811" cy="1488869"/>
            <a:chOff x="0" y="0"/>
            <a:chExt cx="11397081" cy="1985159"/>
          </a:xfrm>
        </p:grpSpPr>
        <p:sp>
          <p:nvSpPr>
            <p:cNvPr id="9" name="TextBox 9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URZĄD MARSZAŁKOWSKI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" y="643404"/>
              <a:ext cx="11397077" cy="1341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Realizacja Programu współpracy Samorządu Województwa Podkarpackiego z o.p. ...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70496" y="6124428"/>
            <a:ext cx="8547811" cy="955469"/>
            <a:chOff x="0" y="0"/>
            <a:chExt cx="11397081" cy="127395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FUNDACJA BIESZCZADZKA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" y="643404"/>
              <a:ext cx="113970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Program "Działaj Lokalnie" - budowanie dobra wspólnego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70496" y="7183925"/>
            <a:ext cx="8547811" cy="1488869"/>
            <a:chOff x="0" y="0"/>
            <a:chExt cx="11397081" cy="198515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FUNDACJA PRZESTRZEŃ LOKALNA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" y="643404"/>
              <a:ext cx="11397077" cy="1341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Projekt Grantowy "Podkarpackie Inicjatywy Lokalne" - aktywizacja mieszkańców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6644450" y="3329947"/>
            <a:ext cx="693800" cy="600830"/>
            <a:chOff x="0" y="0"/>
            <a:chExt cx="6350000" cy="5499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19" name="Group 19"/>
          <p:cNvGrpSpPr/>
          <p:nvPr/>
        </p:nvGrpSpPr>
        <p:grpSpPr>
          <a:xfrm rot="5400000">
            <a:off x="6644450" y="4685013"/>
            <a:ext cx="693800" cy="600830"/>
            <a:chOff x="0" y="0"/>
            <a:chExt cx="6350000" cy="54991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6644450" y="6170913"/>
            <a:ext cx="693800" cy="600830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6644450" y="7627944"/>
            <a:ext cx="693800" cy="600830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28700" y="1028700"/>
            <a:ext cx="5347405" cy="2573032"/>
            <a:chOff x="0" y="0"/>
            <a:chExt cx="7129873" cy="3430709"/>
          </a:xfrm>
        </p:grpSpPr>
        <p:sp>
          <p:nvSpPr>
            <p:cNvPr id="26" name="TextBox 26"/>
            <p:cNvSpPr txBox="1"/>
            <p:nvPr/>
          </p:nvSpPr>
          <p:spPr>
            <a:xfrm>
              <a:off x="0" y="19050"/>
              <a:ext cx="7129873" cy="189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20"/>
                </a:lnSpc>
              </a:pPr>
              <a:r>
                <a:rPr lang="en-US" sz="4800" b="0" i="0">
                  <a:solidFill>
                    <a:srgbClr val="F2F0F0"/>
                  </a:solidFill>
                  <a:latin typeface="Clear Sans Bold"/>
                </a:rPr>
                <a:t>ŹRÓDŁA FINANSOWANIA</a:t>
              </a:r>
            </a:p>
          </p:txBody>
        </p:sp>
        <p:sp>
          <p:nvSpPr>
            <p:cNvPr id="27" name="AutoShape 27"/>
            <p:cNvSpPr/>
            <p:nvPr/>
          </p:nvSpPr>
          <p:spPr>
            <a:xfrm>
              <a:off x="0" y="3252909"/>
              <a:ext cx="6477000" cy="177800"/>
            </a:xfrm>
            <a:prstGeom prst="rect">
              <a:avLst/>
            </a:prstGeom>
            <a:solidFill>
              <a:srgbClr val="F2F0F0"/>
            </a:solidFill>
          </p:spPr>
        </p:sp>
      </p:grpSp>
      <p:grpSp>
        <p:nvGrpSpPr>
          <p:cNvPr id="28" name="Group 28"/>
          <p:cNvGrpSpPr/>
          <p:nvPr/>
        </p:nvGrpSpPr>
        <p:grpSpPr>
          <a:xfrm rot="5400000">
            <a:off x="6644450" y="8957885"/>
            <a:ext cx="693800" cy="600830"/>
            <a:chOff x="0" y="0"/>
            <a:chExt cx="6350000" cy="54991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8070496" y="388231"/>
            <a:ext cx="8547811" cy="955469"/>
            <a:chOff x="0" y="0"/>
            <a:chExt cx="11397081" cy="1273959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NIW -CRSO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" y="643404"/>
              <a:ext cx="113970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Aktywizacja mieszkańców Programy: ASOS i FIO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 rot="5400000">
            <a:off x="6644450" y="1808463"/>
            <a:ext cx="693800" cy="600830"/>
            <a:chOff x="0" y="0"/>
            <a:chExt cx="6350000" cy="54991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8070496" y="8798131"/>
            <a:ext cx="8547811" cy="1488869"/>
            <a:chOff x="0" y="0"/>
            <a:chExt cx="11397081" cy="1985159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FUNDACJE KORPORACYJNE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" y="643404"/>
              <a:ext cx="11397077" cy="1341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Konkursy grantowe realizowane przez fundacje zlokalizowane przy przedsiębiorstwach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070496" y="4854593"/>
            <a:ext cx="8547811" cy="955469"/>
            <a:chOff x="0" y="0"/>
            <a:chExt cx="11397081" cy="1273959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PROW - LGD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" y="643404"/>
              <a:ext cx="113970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Rozwój obszarów wiejskich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166" b="33166"/>
          <a:stretch>
            <a:fillRect/>
          </a:stretch>
        </p:blipFill>
        <p:spPr>
          <a:xfrm>
            <a:off x="1004316" y="1028700"/>
            <a:ext cx="1625498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674848" y="1076834"/>
            <a:ext cx="9011490" cy="8043008"/>
            <a:chOff x="0" y="0"/>
            <a:chExt cx="12015320" cy="1072401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015320" cy="10724011"/>
            </a:xfrm>
            <a:prstGeom prst="rect">
              <a:avLst/>
            </a:prstGeom>
            <a:solidFill>
              <a:srgbClr val="F2F0F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462039" y="1312698"/>
              <a:ext cx="9091242" cy="7066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0"/>
                </a:lnSpc>
              </a:pPr>
              <a:r>
                <a:rPr lang="en-US" sz="3826" b="0" i="0">
                  <a:solidFill>
                    <a:srgbClr val="3A6972"/>
                  </a:solidFill>
                  <a:latin typeface="Clear Sans Bold"/>
                </a:rPr>
                <a:t>URZĄD MARSZAŁKOWSKI</a:t>
              </a:r>
            </a:p>
            <a:p>
              <a:pPr algn="ctr">
                <a:lnSpc>
                  <a:spcPts val="4140"/>
                </a:lnSpc>
              </a:pPr>
              <a:r>
                <a:rPr lang="en-US" sz="3600" b="0" i="0">
                  <a:solidFill>
                    <a:srgbClr val="3A6972"/>
                  </a:solidFill>
                  <a:latin typeface="Clear Sans Bold"/>
                </a:rPr>
                <a:t>-  </a:t>
              </a:r>
            </a:p>
            <a:p>
              <a:pPr algn="ctr">
                <a:lnSpc>
                  <a:spcPts val="4140"/>
                </a:lnSpc>
              </a:pPr>
              <a:r>
                <a:rPr lang="en-US" sz="3600" b="0" i="0">
                  <a:solidFill>
                    <a:srgbClr val="3A6972"/>
                  </a:solidFill>
                  <a:latin typeface="Clear Sans Bold"/>
                </a:rPr>
                <a:t>PROGRAM WSPÓŁPRACY SAMORZĄDU WOJEWÓDZTWA PODKARPACKIEGO Z ORGANIZACJAMI POZARZĄDOWYMI I INNYMI PODMIOTAMI PROWADZĄCYMI DZIAŁALNOŚĆ POŻYTKU PUBLICZNEGO NA ROK 2018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70496" y="1761978"/>
            <a:ext cx="8547811" cy="955469"/>
            <a:chOff x="0" y="0"/>
            <a:chExt cx="11397081" cy="1273959"/>
          </a:xfrm>
        </p:grpSpPr>
        <p:sp>
          <p:nvSpPr>
            <p:cNvPr id="3" name="TextBox 3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MECENAT KULTURALNY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" y="643404"/>
              <a:ext cx="113970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2 dotacje - łącznie 28 tys. - G. Cisna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-419100" y="-771525"/>
            <a:ext cx="7410450" cy="11830050"/>
          </a:xfrm>
          <a:prstGeom prst="rect">
            <a:avLst/>
          </a:prstGeom>
          <a:solidFill>
            <a:srgbClr val="3A6972"/>
          </a:solidFill>
        </p:spPr>
      </p:sp>
      <p:grpSp>
        <p:nvGrpSpPr>
          <p:cNvPr id="6" name="Group 6"/>
          <p:cNvGrpSpPr/>
          <p:nvPr/>
        </p:nvGrpSpPr>
        <p:grpSpPr>
          <a:xfrm rot="5400000">
            <a:off x="6644450" y="1808463"/>
            <a:ext cx="693800" cy="600830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070496" y="3152628"/>
            <a:ext cx="8547811" cy="955469"/>
            <a:chOff x="0" y="0"/>
            <a:chExt cx="11397081" cy="1273959"/>
          </a:xfrm>
        </p:grpSpPr>
        <p:sp>
          <p:nvSpPr>
            <p:cNvPr id="9" name="TextBox 9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TURYSTYKA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" y="643404"/>
              <a:ext cx="113970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1 dotacja - 11 tys. - G. Cisna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70496" y="4638528"/>
            <a:ext cx="8547811" cy="955469"/>
            <a:chOff x="0" y="0"/>
            <a:chExt cx="11397081" cy="127395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SPORT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" y="643404"/>
              <a:ext cx="113970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1 dotacja - 3 tys. - G. Lesko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70496" y="6124428"/>
            <a:ext cx="8547811" cy="955469"/>
            <a:chOff x="0" y="0"/>
            <a:chExt cx="11397081" cy="127395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WKŁAD WŁASNY DLA ORGANIZACJI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" y="643404"/>
              <a:ext cx="113970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1 dotacja - 10 tys. - G. Ustrzyki Dolne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70496" y="7581459"/>
            <a:ext cx="8547811" cy="1565069"/>
            <a:chOff x="0" y="0"/>
            <a:chExt cx="11397081" cy="208675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33350"/>
              <a:ext cx="9441277" cy="155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PROMOCJA - PODKARPACKIE PRZESTRZEŃ OTWARTA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" y="1456204"/>
              <a:ext cx="113970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3 dotacje - 23 tys. -G. Ustrzyki Dolne, Lesko, Cisna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6644450" y="3199113"/>
            <a:ext cx="693800" cy="600830"/>
            <a:chOff x="0" y="0"/>
            <a:chExt cx="6350000" cy="5499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22" name="Group 22"/>
          <p:cNvGrpSpPr/>
          <p:nvPr/>
        </p:nvGrpSpPr>
        <p:grpSpPr>
          <a:xfrm rot="5400000">
            <a:off x="6644450" y="4685013"/>
            <a:ext cx="693800" cy="600830"/>
            <a:chOff x="0" y="0"/>
            <a:chExt cx="6350000" cy="5499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24" name="Group 24"/>
          <p:cNvGrpSpPr/>
          <p:nvPr/>
        </p:nvGrpSpPr>
        <p:grpSpPr>
          <a:xfrm rot="5400000">
            <a:off x="6644450" y="6170913"/>
            <a:ext cx="693800" cy="600830"/>
            <a:chOff x="0" y="0"/>
            <a:chExt cx="6350000" cy="54991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6644450" y="7627944"/>
            <a:ext cx="693800" cy="600830"/>
            <a:chOff x="0" y="0"/>
            <a:chExt cx="6350000" cy="54991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28700" y="1028700"/>
            <a:ext cx="5347405" cy="3979081"/>
            <a:chOff x="0" y="0"/>
            <a:chExt cx="7129873" cy="5305441"/>
          </a:xfrm>
        </p:grpSpPr>
        <p:sp>
          <p:nvSpPr>
            <p:cNvPr id="29" name="TextBox 29"/>
            <p:cNvSpPr txBox="1"/>
            <p:nvPr/>
          </p:nvSpPr>
          <p:spPr>
            <a:xfrm>
              <a:off x="0" y="19050"/>
              <a:ext cx="7129873" cy="3760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20"/>
                </a:lnSpc>
              </a:pPr>
              <a:r>
                <a:rPr lang="en-US" sz="4800" b="0" i="0">
                  <a:solidFill>
                    <a:srgbClr val="F2F0F0"/>
                  </a:solidFill>
                  <a:latin typeface="Clear Sans Bold"/>
                </a:rPr>
                <a:t>DOFINANSOWANE DZIAŁANIA W RAMACH PWWP Z OP...</a:t>
              </a:r>
            </a:p>
          </p:txBody>
        </p:sp>
        <p:sp>
          <p:nvSpPr>
            <p:cNvPr id="30" name="AutoShape 30"/>
            <p:cNvSpPr/>
            <p:nvPr/>
          </p:nvSpPr>
          <p:spPr>
            <a:xfrm>
              <a:off x="0" y="5127641"/>
              <a:ext cx="6477000" cy="177800"/>
            </a:xfrm>
            <a:prstGeom prst="rect">
              <a:avLst/>
            </a:prstGeom>
            <a:solidFill>
              <a:srgbClr val="F2F0F0"/>
            </a:solidFill>
          </p:spPr>
        </p:sp>
      </p:grpSp>
      <p:grpSp>
        <p:nvGrpSpPr>
          <p:cNvPr id="31" name="Group 31"/>
          <p:cNvGrpSpPr/>
          <p:nvPr/>
        </p:nvGrpSpPr>
        <p:grpSpPr>
          <a:xfrm rot="5400000">
            <a:off x="6644450" y="662172"/>
            <a:ext cx="693800" cy="733055"/>
            <a:chOff x="0" y="0"/>
            <a:chExt cx="6350000" cy="54991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A6972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070496" y="420131"/>
            <a:ext cx="8547811" cy="955469"/>
            <a:chOff x="0" y="0"/>
            <a:chExt cx="11397081" cy="1273959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133350"/>
              <a:ext cx="9441277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000" b="0" i="0" spc="390">
                  <a:solidFill>
                    <a:srgbClr val="F18B6C"/>
                  </a:solidFill>
                  <a:latin typeface="Gidole"/>
                </a:rPr>
                <a:t>ROPS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" y="643404"/>
              <a:ext cx="11397077" cy="63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0" i="0" spc="144">
                  <a:solidFill>
                    <a:srgbClr val="3A6972"/>
                  </a:solidFill>
                  <a:latin typeface="Gidole"/>
                </a:rPr>
                <a:t>2 dotacje - łącznie 527 tys. - G. Solina (500 tys.), G. Ustrzyki 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028700" y="5186498"/>
            <a:ext cx="5347405" cy="233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200" b="0" i="0">
                <a:solidFill>
                  <a:srgbClr val="F2F0F0"/>
                </a:solidFill>
                <a:latin typeface="Clear Sans Bold"/>
              </a:rPr>
              <a:t>ODDZIAŁ WSPÓŁPRACY Z SAMORZĄDAMI I ORGANIZACJAMI POZARZĄDOWYMI W KANCELARII ZARZĄDU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166" b="33166"/>
          <a:stretch>
            <a:fillRect/>
          </a:stretch>
        </p:blipFill>
        <p:spPr>
          <a:xfrm>
            <a:off x="1004316" y="1028700"/>
            <a:ext cx="1625498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48247" y="1028700"/>
            <a:ext cx="10849335" cy="8217276"/>
            <a:chOff x="0" y="0"/>
            <a:chExt cx="14465780" cy="1095636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4465780" cy="10956369"/>
            </a:xfrm>
            <a:prstGeom prst="rect">
              <a:avLst/>
            </a:prstGeom>
            <a:solidFill>
              <a:srgbClr val="F2F0F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760214" y="1576531"/>
              <a:ext cx="10945351" cy="6556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7"/>
                </a:lnSpc>
              </a:pPr>
              <a:r>
                <a:rPr lang="en-US" sz="3363" b="0" i="0">
                  <a:solidFill>
                    <a:srgbClr val="3A6972"/>
                  </a:solidFill>
                  <a:latin typeface="Clear Sans Bold"/>
                </a:rPr>
                <a:t>POWES -</a:t>
              </a:r>
            </a:p>
            <a:p>
              <a:pPr algn="ctr">
                <a:lnSpc>
                  <a:spcPts val="3867"/>
                </a:lnSpc>
              </a:pPr>
              <a:r>
                <a:rPr lang="en-US" sz="3363" b="0" i="0">
                  <a:solidFill>
                    <a:srgbClr val="3A6972"/>
                  </a:solidFill>
                  <a:latin typeface="Clear Sans Bold"/>
                </a:rPr>
                <a:t>PODKARPACKA AGENCJA KONSULTINGOWO DORADCZA SP.Z O.O.- </a:t>
              </a:r>
            </a:p>
            <a:p>
              <a:pPr algn="ctr">
                <a:lnSpc>
                  <a:spcPts val="3867"/>
                </a:lnSpc>
              </a:pPr>
              <a:endParaRPr lang="en-US" sz="3363" b="0" i="0">
                <a:solidFill>
                  <a:srgbClr val="3A6972"/>
                </a:solidFill>
                <a:latin typeface="Clear Sans Bold"/>
              </a:endParaRPr>
            </a:p>
            <a:p>
              <a:pPr algn="ctr">
                <a:lnSpc>
                  <a:spcPts val="3867"/>
                </a:lnSpc>
              </a:pPr>
              <a:r>
                <a:rPr lang="en-US" sz="3363" b="0" i="0">
                  <a:solidFill>
                    <a:srgbClr val="3A6972"/>
                  </a:solidFill>
                  <a:latin typeface="Clear Sans Bold"/>
                </a:rPr>
                <a:t>RPO WOJEWÓDZTWA PODKARPACKIEGO OŚ PRIORYTETOWA VIII INTEGRACJA SPOŁECZNA</a:t>
              </a:r>
            </a:p>
            <a:p>
              <a:pPr algn="ctr">
                <a:lnSpc>
                  <a:spcPts val="3867"/>
                </a:lnSpc>
              </a:pPr>
              <a:r>
                <a:rPr lang="en-US" sz="3363" b="0" i="0">
                  <a:solidFill>
                    <a:srgbClr val="3A6972"/>
                  </a:solidFill>
                  <a:latin typeface="Clear Sans Bold"/>
                </a:rPr>
                <a:t>DZIAŁANIE 8.5 WSPIERANIE ROZWOJU SEKTORA EKONOMII SPOŁECZNEJ W REGIONIE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919</Words>
  <Application>Microsoft Office PowerPoint</Application>
  <PresentationFormat>Niestandardowy</PresentationFormat>
  <Paragraphs>201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Arimo</vt:lpstr>
      <vt:lpstr>Calibri</vt:lpstr>
      <vt:lpstr>Clear Sans Bold</vt:lpstr>
      <vt:lpstr>Arial</vt:lpstr>
      <vt:lpstr>Gidole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Siła NGO</dc:title>
  <dc:creator>User</dc:creator>
  <cp:lastModifiedBy>User</cp:lastModifiedBy>
  <cp:revision>4</cp:revision>
  <dcterms:created xsi:type="dcterms:W3CDTF">2006-08-16T00:00:00Z</dcterms:created>
  <dcterms:modified xsi:type="dcterms:W3CDTF">2019-06-06T07:49:18Z</dcterms:modified>
  <dc:identifier>DADcBo7orik</dc:identifier>
</cp:coreProperties>
</file>